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24" r:id="rId3"/>
    <p:sldId id="295" r:id="rId4"/>
    <p:sldId id="321" r:id="rId5"/>
    <p:sldId id="320" r:id="rId6"/>
    <p:sldId id="259" r:id="rId7"/>
    <p:sldId id="260" r:id="rId8"/>
    <p:sldId id="323" r:id="rId9"/>
    <p:sldId id="273" r:id="rId10"/>
    <p:sldId id="301" r:id="rId11"/>
    <p:sldId id="261" r:id="rId12"/>
    <p:sldId id="297" r:id="rId13"/>
    <p:sldId id="262" r:id="rId14"/>
    <p:sldId id="263" r:id="rId15"/>
    <p:sldId id="317" r:id="rId16"/>
    <p:sldId id="299" r:id="rId17"/>
    <p:sldId id="264" r:id="rId18"/>
    <p:sldId id="298" r:id="rId19"/>
    <p:sldId id="265" r:id="rId20"/>
  </p:sldIdLst>
  <p:sldSz cx="118872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552" y="67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90D017-3B7A-45DF-B62B-36A0263EB828}" type="doc">
      <dgm:prSet loTypeId="urn:microsoft.com/office/officeart/2008/layout/LinedLis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6AE7AD1-3638-465A-A5C9-E96E3D7E3187}">
      <dgm:prSet custT="1"/>
      <dgm:spPr/>
      <dgm:t>
        <a:bodyPr/>
        <a:lstStyle/>
        <a:p>
          <a:r>
            <a:rPr lang="en-IN" sz="2400" dirty="0"/>
            <a:t>Odisha SDGs budget represents </a:t>
          </a:r>
          <a:r>
            <a:rPr lang="en-IN" sz="2400" b="1" dirty="0"/>
            <a:t>one of the first</a:t>
          </a:r>
          <a:r>
            <a:rPr lang="en-IN" sz="2400" dirty="0"/>
            <a:t> attempts at SDGs budgeting in India.</a:t>
          </a:r>
          <a:endParaRPr lang="en-US" sz="2400" dirty="0"/>
        </a:p>
      </dgm:t>
    </dgm:pt>
    <dgm:pt modelId="{550E3D25-E674-41C3-AE2A-87BACC1D8593}" type="parTrans" cxnId="{FD66F5A2-BD0A-439A-BAEA-945974812C2D}">
      <dgm:prSet/>
      <dgm:spPr/>
      <dgm:t>
        <a:bodyPr/>
        <a:lstStyle/>
        <a:p>
          <a:endParaRPr lang="en-US" sz="2000"/>
        </a:p>
      </dgm:t>
    </dgm:pt>
    <dgm:pt modelId="{BFC22899-3A55-4BAB-A22C-AB9D4D973826}" type="sibTrans" cxnId="{FD66F5A2-BD0A-439A-BAEA-945974812C2D}">
      <dgm:prSet/>
      <dgm:spPr/>
      <dgm:t>
        <a:bodyPr/>
        <a:lstStyle/>
        <a:p>
          <a:endParaRPr lang="en-US" sz="2000"/>
        </a:p>
      </dgm:t>
    </dgm:pt>
    <dgm:pt modelId="{55D48FB8-DE7E-4C9B-8217-8C5C6BEDEF44}">
      <dgm:prSet custT="1"/>
      <dgm:spPr/>
      <dgm:t>
        <a:bodyPr/>
        <a:lstStyle/>
        <a:p>
          <a:r>
            <a:rPr lang="en-IN" sz="2400" dirty="0"/>
            <a:t>It reflects how the state is approaching for budgeting against the SDGs.</a:t>
          </a:r>
          <a:endParaRPr lang="en-US" sz="2400" dirty="0"/>
        </a:p>
      </dgm:t>
    </dgm:pt>
    <dgm:pt modelId="{3238D994-AFA2-4FDC-A48D-239430EC30A2}" type="parTrans" cxnId="{37087D2D-882B-4A6A-A4C3-8F57746F6A14}">
      <dgm:prSet/>
      <dgm:spPr/>
      <dgm:t>
        <a:bodyPr/>
        <a:lstStyle/>
        <a:p>
          <a:endParaRPr lang="en-US" sz="2000"/>
        </a:p>
      </dgm:t>
    </dgm:pt>
    <dgm:pt modelId="{1A687856-0E6E-483A-92D3-08C19BDE750F}" type="sibTrans" cxnId="{37087D2D-882B-4A6A-A4C3-8F57746F6A14}">
      <dgm:prSet/>
      <dgm:spPr/>
      <dgm:t>
        <a:bodyPr/>
        <a:lstStyle/>
        <a:p>
          <a:endParaRPr lang="en-US" sz="2000"/>
        </a:p>
      </dgm:t>
    </dgm:pt>
    <dgm:pt modelId="{AF28BB5F-0E82-450D-A612-1456ABD2DE28}">
      <dgm:prSet custT="1"/>
      <dgm:spPr/>
      <dgm:t>
        <a:bodyPr/>
        <a:lstStyle/>
        <a:p>
          <a:r>
            <a:rPr lang="en-IN" sz="2400" dirty="0"/>
            <a:t>Based on the Odisha SDG Indicator Framework- 2019 and the detailed demand documents of the budget.</a:t>
          </a:r>
          <a:endParaRPr lang="en-US" sz="2400" dirty="0"/>
        </a:p>
      </dgm:t>
    </dgm:pt>
    <dgm:pt modelId="{7FBDC0DD-45C5-48E1-B3A8-B1B0564B2D01}" type="parTrans" cxnId="{F1BC469C-756C-4E40-98A1-DBEFE5952434}">
      <dgm:prSet/>
      <dgm:spPr/>
      <dgm:t>
        <a:bodyPr/>
        <a:lstStyle/>
        <a:p>
          <a:endParaRPr lang="en-US" sz="2000"/>
        </a:p>
      </dgm:t>
    </dgm:pt>
    <dgm:pt modelId="{78A4AF86-95EB-425A-B34D-07DB67B89EB2}" type="sibTrans" cxnId="{F1BC469C-756C-4E40-98A1-DBEFE5952434}">
      <dgm:prSet/>
      <dgm:spPr/>
      <dgm:t>
        <a:bodyPr/>
        <a:lstStyle/>
        <a:p>
          <a:endParaRPr lang="en-US" sz="2000"/>
        </a:p>
      </dgm:t>
    </dgm:pt>
    <dgm:pt modelId="{77EBA446-843F-41F4-93CE-339CE184BD1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N" sz="2400" dirty="0" smtClean="0"/>
            <a:t>Other Budgets: Child Budget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dirty="0" smtClean="0"/>
            <a:t>	              Gender Budget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dirty="0" smtClean="0"/>
            <a:t>		Nutrition Budget</a:t>
          </a:r>
          <a:endParaRPr lang="en-US" sz="2400" dirty="0"/>
        </a:p>
      </dgm:t>
    </dgm:pt>
    <dgm:pt modelId="{4B0145BB-82B5-4BA7-A9A6-C4F6BE896E41}" type="parTrans" cxnId="{CF95D105-810E-48D5-8A28-AED6E65C7AED}">
      <dgm:prSet/>
      <dgm:spPr/>
      <dgm:t>
        <a:bodyPr/>
        <a:lstStyle/>
        <a:p>
          <a:endParaRPr lang="en-US" sz="2000"/>
        </a:p>
      </dgm:t>
    </dgm:pt>
    <dgm:pt modelId="{08A14CE0-4A9B-4115-84BC-7464D58D4F23}" type="sibTrans" cxnId="{CF95D105-810E-48D5-8A28-AED6E65C7AED}">
      <dgm:prSet/>
      <dgm:spPr/>
      <dgm:t>
        <a:bodyPr/>
        <a:lstStyle/>
        <a:p>
          <a:endParaRPr lang="en-US" sz="2000"/>
        </a:p>
      </dgm:t>
    </dgm:pt>
    <dgm:pt modelId="{8E6F3B48-C605-46BD-9E96-E4D3928FAF41}" type="pres">
      <dgm:prSet presAssocID="{DE90D017-3B7A-45DF-B62B-36A0263EB8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4D8AC15-BAE2-4A7A-B5CF-3D4922B7B0AD}" type="pres">
      <dgm:prSet presAssocID="{C6AE7AD1-3638-465A-A5C9-E96E3D7E3187}" presName="thickLine" presStyleLbl="alignNode1" presStyleIdx="0" presStyleCnt="4"/>
      <dgm:spPr/>
    </dgm:pt>
    <dgm:pt modelId="{E44DB6EE-D834-497C-B91D-B4619CE6EBE0}" type="pres">
      <dgm:prSet presAssocID="{C6AE7AD1-3638-465A-A5C9-E96E3D7E3187}" presName="horz1" presStyleCnt="0"/>
      <dgm:spPr/>
    </dgm:pt>
    <dgm:pt modelId="{24A20850-EE9C-4C81-81A7-85BA1DFB5A17}" type="pres">
      <dgm:prSet presAssocID="{C6AE7AD1-3638-465A-A5C9-E96E3D7E3187}" presName="tx1" presStyleLbl="revTx" presStyleIdx="0" presStyleCnt="4"/>
      <dgm:spPr/>
      <dgm:t>
        <a:bodyPr/>
        <a:lstStyle/>
        <a:p>
          <a:endParaRPr lang="en-US"/>
        </a:p>
      </dgm:t>
    </dgm:pt>
    <dgm:pt modelId="{410DBD09-C531-4DB6-8C61-E31621E9780A}" type="pres">
      <dgm:prSet presAssocID="{C6AE7AD1-3638-465A-A5C9-E96E3D7E3187}" presName="vert1" presStyleCnt="0"/>
      <dgm:spPr/>
    </dgm:pt>
    <dgm:pt modelId="{521E5CD7-201C-4B47-AF37-BD6B2D1C40A0}" type="pres">
      <dgm:prSet presAssocID="{55D48FB8-DE7E-4C9B-8217-8C5C6BEDEF44}" presName="thickLine" presStyleLbl="alignNode1" presStyleIdx="1" presStyleCnt="4"/>
      <dgm:spPr/>
    </dgm:pt>
    <dgm:pt modelId="{4058A870-B30F-40D3-AF8A-FDBFA991A9C2}" type="pres">
      <dgm:prSet presAssocID="{55D48FB8-DE7E-4C9B-8217-8C5C6BEDEF44}" presName="horz1" presStyleCnt="0"/>
      <dgm:spPr/>
    </dgm:pt>
    <dgm:pt modelId="{CFE0B63E-6969-41F6-A496-6892D0EE740D}" type="pres">
      <dgm:prSet presAssocID="{55D48FB8-DE7E-4C9B-8217-8C5C6BEDEF44}" presName="tx1" presStyleLbl="revTx" presStyleIdx="1" presStyleCnt="4"/>
      <dgm:spPr/>
      <dgm:t>
        <a:bodyPr/>
        <a:lstStyle/>
        <a:p>
          <a:endParaRPr lang="en-US"/>
        </a:p>
      </dgm:t>
    </dgm:pt>
    <dgm:pt modelId="{ECEF1B95-7F22-4F46-9FC8-DEC07D89BE28}" type="pres">
      <dgm:prSet presAssocID="{55D48FB8-DE7E-4C9B-8217-8C5C6BEDEF44}" presName="vert1" presStyleCnt="0"/>
      <dgm:spPr/>
    </dgm:pt>
    <dgm:pt modelId="{4186324F-EF2B-4F5C-894D-35D4CDDE9DA1}" type="pres">
      <dgm:prSet presAssocID="{AF28BB5F-0E82-450D-A612-1456ABD2DE28}" presName="thickLine" presStyleLbl="alignNode1" presStyleIdx="2" presStyleCnt="4"/>
      <dgm:spPr/>
    </dgm:pt>
    <dgm:pt modelId="{304DC782-0806-4CD2-9858-B6041D97CE2C}" type="pres">
      <dgm:prSet presAssocID="{AF28BB5F-0E82-450D-A612-1456ABD2DE28}" presName="horz1" presStyleCnt="0"/>
      <dgm:spPr/>
    </dgm:pt>
    <dgm:pt modelId="{EAA14C75-574E-4F14-9BF0-E78889FB31EF}" type="pres">
      <dgm:prSet presAssocID="{AF28BB5F-0E82-450D-A612-1456ABD2DE28}" presName="tx1" presStyleLbl="revTx" presStyleIdx="2" presStyleCnt="4"/>
      <dgm:spPr/>
      <dgm:t>
        <a:bodyPr/>
        <a:lstStyle/>
        <a:p>
          <a:endParaRPr lang="en-US"/>
        </a:p>
      </dgm:t>
    </dgm:pt>
    <dgm:pt modelId="{16AF3515-A639-4277-9F3C-3CD04BCCC684}" type="pres">
      <dgm:prSet presAssocID="{AF28BB5F-0E82-450D-A612-1456ABD2DE28}" presName="vert1" presStyleCnt="0"/>
      <dgm:spPr/>
    </dgm:pt>
    <dgm:pt modelId="{29981646-78A9-4365-8788-8B04055BB27E}" type="pres">
      <dgm:prSet presAssocID="{77EBA446-843F-41F4-93CE-339CE184BD18}" presName="thickLine" presStyleLbl="alignNode1" presStyleIdx="3" presStyleCnt="4"/>
      <dgm:spPr/>
    </dgm:pt>
    <dgm:pt modelId="{3B68D5D4-E81B-4964-A226-52C5FF0A8507}" type="pres">
      <dgm:prSet presAssocID="{77EBA446-843F-41F4-93CE-339CE184BD18}" presName="horz1" presStyleCnt="0"/>
      <dgm:spPr/>
    </dgm:pt>
    <dgm:pt modelId="{1E0DBA47-7126-4D3F-8220-B65220B3A8BB}" type="pres">
      <dgm:prSet presAssocID="{77EBA446-843F-41F4-93CE-339CE184BD18}" presName="tx1" presStyleLbl="revTx" presStyleIdx="3" presStyleCnt="4"/>
      <dgm:spPr/>
      <dgm:t>
        <a:bodyPr/>
        <a:lstStyle/>
        <a:p>
          <a:endParaRPr lang="en-US"/>
        </a:p>
      </dgm:t>
    </dgm:pt>
    <dgm:pt modelId="{DC7C734F-EC23-4708-8B7D-A05117A81BDC}" type="pres">
      <dgm:prSet presAssocID="{77EBA446-843F-41F4-93CE-339CE184BD18}" presName="vert1" presStyleCnt="0"/>
      <dgm:spPr/>
    </dgm:pt>
  </dgm:ptLst>
  <dgm:cxnLst>
    <dgm:cxn modelId="{0429EE00-B339-4C13-AE1E-F042637460E6}" type="presOf" srcId="{DE90D017-3B7A-45DF-B62B-36A0263EB828}" destId="{8E6F3B48-C605-46BD-9E96-E4D3928FAF41}" srcOrd="0" destOrd="0" presId="urn:microsoft.com/office/officeart/2008/layout/LinedList"/>
    <dgm:cxn modelId="{F1BC469C-756C-4E40-98A1-DBEFE5952434}" srcId="{DE90D017-3B7A-45DF-B62B-36A0263EB828}" destId="{AF28BB5F-0E82-450D-A612-1456ABD2DE28}" srcOrd="2" destOrd="0" parTransId="{7FBDC0DD-45C5-48E1-B3A8-B1B0564B2D01}" sibTransId="{78A4AF86-95EB-425A-B34D-07DB67B89EB2}"/>
    <dgm:cxn modelId="{5DF3679B-9B39-4B03-8772-41DBC3336CA8}" type="presOf" srcId="{AF28BB5F-0E82-450D-A612-1456ABD2DE28}" destId="{EAA14C75-574E-4F14-9BF0-E78889FB31EF}" srcOrd="0" destOrd="0" presId="urn:microsoft.com/office/officeart/2008/layout/LinedList"/>
    <dgm:cxn modelId="{9D07B769-0B3B-4EB2-B25D-42C957B3A163}" type="presOf" srcId="{77EBA446-843F-41F4-93CE-339CE184BD18}" destId="{1E0DBA47-7126-4D3F-8220-B65220B3A8BB}" srcOrd="0" destOrd="0" presId="urn:microsoft.com/office/officeart/2008/layout/LinedList"/>
    <dgm:cxn modelId="{9BF44651-88DB-4702-8998-A117784845A7}" type="presOf" srcId="{55D48FB8-DE7E-4C9B-8217-8C5C6BEDEF44}" destId="{CFE0B63E-6969-41F6-A496-6892D0EE740D}" srcOrd="0" destOrd="0" presId="urn:microsoft.com/office/officeart/2008/layout/LinedList"/>
    <dgm:cxn modelId="{CF95D105-810E-48D5-8A28-AED6E65C7AED}" srcId="{DE90D017-3B7A-45DF-B62B-36A0263EB828}" destId="{77EBA446-843F-41F4-93CE-339CE184BD18}" srcOrd="3" destOrd="0" parTransId="{4B0145BB-82B5-4BA7-A9A6-C4F6BE896E41}" sibTransId="{08A14CE0-4A9B-4115-84BC-7464D58D4F23}"/>
    <dgm:cxn modelId="{37087D2D-882B-4A6A-A4C3-8F57746F6A14}" srcId="{DE90D017-3B7A-45DF-B62B-36A0263EB828}" destId="{55D48FB8-DE7E-4C9B-8217-8C5C6BEDEF44}" srcOrd="1" destOrd="0" parTransId="{3238D994-AFA2-4FDC-A48D-239430EC30A2}" sibTransId="{1A687856-0E6E-483A-92D3-08C19BDE750F}"/>
    <dgm:cxn modelId="{FD66F5A2-BD0A-439A-BAEA-945974812C2D}" srcId="{DE90D017-3B7A-45DF-B62B-36A0263EB828}" destId="{C6AE7AD1-3638-465A-A5C9-E96E3D7E3187}" srcOrd="0" destOrd="0" parTransId="{550E3D25-E674-41C3-AE2A-87BACC1D8593}" sibTransId="{BFC22899-3A55-4BAB-A22C-AB9D4D973826}"/>
    <dgm:cxn modelId="{4406050C-0331-425B-BD1F-D27E55595D20}" type="presOf" srcId="{C6AE7AD1-3638-465A-A5C9-E96E3D7E3187}" destId="{24A20850-EE9C-4C81-81A7-85BA1DFB5A17}" srcOrd="0" destOrd="0" presId="urn:microsoft.com/office/officeart/2008/layout/LinedList"/>
    <dgm:cxn modelId="{9BFBE2C0-AF32-4549-A741-37C14C6CCABF}" type="presParOf" srcId="{8E6F3B48-C605-46BD-9E96-E4D3928FAF41}" destId="{94D8AC15-BAE2-4A7A-B5CF-3D4922B7B0AD}" srcOrd="0" destOrd="0" presId="urn:microsoft.com/office/officeart/2008/layout/LinedList"/>
    <dgm:cxn modelId="{5625FFFD-F83D-46C2-8913-01A502D8C750}" type="presParOf" srcId="{8E6F3B48-C605-46BD-9E96-E4D3928FAF41}" destId="{E44DB6EE-D834-497C-B91D-B4619CE6EBE0}" srcOrd="1" destOrd="0" presId="urn:microsoft.com/office/officeart/2008/layout/LinedList"/>
    <dgm:cxn modelId="{8F538170-7D87-49EB-9D26-53E41B03975F}" type="presParOf" srcId="{E44DB6EE-D834-497C-B91D-B4619CE6EBE0}" destId="{24A20850-EE9C-4C81-81A7-85BA1DFB5A17}" srcOrd="0" destOrd="0" presId="urn:microsoft.com/office/officeart/2008/layout/LinedList"/>
    <dgm:cxn modelId="{2DEB104E-36E1-4E2B-80EC-4B85A46458D0}" type="presParOf" srcId="{E44DB6EE-D834-497C-B91D-B4619CE6EBE0}" destId="{410DBD09-C531-4DB6-8C61-E31621E9780A}" srcOrd="1" destOrd="0" presId="urn:microsoft.com/office/officeart/2008/layout/LinedList"/>
    <dgm:cxn modelId="{343C1672-5A06-446C-99D6-0C6880633E5A}" type="presParOf" srcId="{8E6F3B48-C605-46BD-9E96-E4D3928FAF41}" destId="{521E5CD7-201C-4B47-AF37-BD6B2D1C40A0}" srcOrd="2" destOrd="0" presId="urn:microsoft.com/office/officeart/2008/layout/LinedList"/>
    <dgm:cxn modelId="{F271D5AA-CF33-460A-9D4D-A900E9EB96D6}" type="presParOf" srcId="{8E6F3B48-C605-46BD-9E96-E4D3928FAF41}" destId="{4058A870-B30F-40D3-AF8A-FDBFA991A9C2}" srcOrd="3" destOrd="0" presId="urn:microsoft.com/office/officeart/2008/layout/LinedList"/>
    <dgm:cxn modelId="{75E047A1-29A8-49CB-9136-B2E2460C9064}" type="presParOf" srcId="{4058A870-B30F-40D3-AF8A-FDBFA991A9C2}" destId="{CFE0B63E-6969-41F6-A496-6892D0EE740D}" srcOrd="0" destOrd="0" presId="urn:microsoft.com/office/officeart/2008/layout/LinedList"/>
    <dgm:cxn modelId="{FE6D3451-D1C1-4BF4-B060-24DE47CB7B5B}" type="presParOf" srcId="{4058A870-B30F-40D3-AF8A-FDBFA991A9C2}" destId="{ECEF1B95-7F22-4F46-9FC8-DEC07D89BE28}" srcOrd="1" destOrd="0" presId="urn:microsoft.com/office/officeart/2008/layout/LinedList"/>
    <dgm:cxn modelId="{82AED2E7-D049-480A-A562-680A05CA769F}" type="presParOf" srcId="{8E6F3B48-C605-46BD-9E96-E4D3928FAF41}" destId="{4186324F-EF2B-4F5C-894D-35D4CDDE9DA1}" srcOrd="4" destOrd="0" presId="urn:microsoft.com/office/officeart/2008/layout/LinedList"/>
    <dgm:cxn modelId="{59FD89CB-6433-4C71-8A23-DC56935EE21A}" type="presParOf" srcId="{8E6F3B48-C605-46BD-9E96-E4D3928FAF41}" destId="{304DC782-0806-4CD2-9858-B6041D97CE2C}" srcOrd="5" destOrd="0" presId="urn:microsoft.com/office/officeart/2008/layout/LinedList"/>
    <dgm:cxn modelId="{257032D6-F2B3-4C60-9157-EA08784AA239}" type="presParOf" srcId="{304DC782-0806-4CD2-9858-B6041D97CE2C}" destId="{EAA14C75-574E-4F14-9BF0-E78889FB31EF}" srcOrd="0" destOrd="0" presId="urn:microsoft.com/office/officeart/2008/layout/LinedList"/>
    <dgm:cxn modelId="{5BB90015-1A92-4B4B-9022-BFCE0F04FA0E}" type="presParOf" srcId="{304DC782-0806-4CD2-9858-B6041D97CE2C}" destId="{16AF3515-A639-4277-9F3C-3CD04BCCC684}" srcOrd="1" destOrd="0" presId="urn:microsoft.com/office/officeart/2008/layout/LinedList"/>
    <dgm:cxn modelId="{8EF500BB-949F-4A3A-8B0A-DA9A47A1FBB1}" type="presParOf" srcId="{8E6F3B48-C605-46BD-9E96-E4D3928FAF41}" destId="{29981646-78A9-4365-8788-8B04055BB27E}" srcOrd="6" destOrd="0" presId="urn:microsoft.com/office/officeart/2008/layout/LinedList"/>
    <dgm:cxn modelId="{1CEF748F-822C-4375-8BD2-72EB0095FD10}" type="presParOf" srcId="{8E6F3B48-C605-46BD-9E96-E4D3928FAF41}" destId="{3B68D5D4-E81B-4964-A226-52C5FF0A8507}" srcOrd="7" destOrd="0" presId="urn:microsoft.com/office/officeart/2008/layout/LinedList"/>
    <dgm:cxn modelId="{DF55EDF5-F459-447B-A070-6FB24468CB57}" type="presParOf" srcId="{3B68D5D4-E81B-4964-A226-52C5FF0A8507}" destId="{1E0DBA47-7126-4D3F-8220-B65220B3A8BB}" srcOrd="0" destOrd="0" presId="urn:microsoft.com/office/officeart/2008/layout/LinedList"/>
    <dgm:cxn modelId="{887AB069-BB15-4A34-B181-4C53344DE1B6}" type="presParOf" srcId="{3B68D5D4-E81B-4964-A226-52C5FF0A8507}" destId="{DC7C734F-EC23-4708-8B7D-A05117A81BD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90D017-3B7A-45DF-B62B-36A0263EB828}" type="doc">
      <dgm:prSet loTypeId="urn:microsoft.com/office/officeart/2008/layout/LinedLis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6AE7AD1-3638-465A-A5C9-E96E3D7E3187}">
      <dgm:prSet custT="1"/>
      <dgm:spPr/>
      <dgm:t>
        <a:bodyPr/>
        <a:lstStyle/>
        <a:p>
          <a:pPr algn="just"/>
          <a:endParaRPr lang="en-US" sz="2300" dirty="0"/>
        </a:p>
      </dgm:t>
    </dgm:pt>
    <dgm:pt modelId="{550E3D25-E674-41C3-AE2A-87BACC1D8593}" type="parTrans" cxnId="{FD66F5A2-BD0A-439A-BAEA-945974812C2D}">
      <dgm:prSet/>
      <dgm:spPr/>
      <dgm:t>
        <a:bodyPr/>
        <a:lstStyle/>
        <a:p>
          <a:endParaRPr lang="en-US" sz="2000"/>
        </a:p>
      </dgm:t>
    </dgm:pt>
    <dgm:pt modelId="{BFC22899-3A55-4BAB-A22C-AB9D4D973826}" type="sibTrans" cxnId="{FD66F5A2-BD0A-439A-BAEA-945974812C2D}">
      <dgm:prSet/>
      <dgm:spPr/>
      <dgm:t>
        <a:bodyPr/>
        <a:lstStyle/>
        <a:p>
          <a:endParaRPr lang="en-US" sz="2000"/>
        </a:p>
      </dgm:t>
    </dgm:pt>
    <dgm:pt modelId="{AF28BB5F-0E82-450D-A612-1456ABD2DE28}">
      <dgm:prSet custT="1"/>
      <dgm:spPr/>
      <dgm:t>
        <a:bodyPr/>
        <a:lstStyle/>
        <a:p>
          <a:pPr algn="just"/>
          <a:r>
            <a:rPr lang="en-US" sz="2400" b="0" dirty="0" smtClean="0"/>
            <a:t>Addl. PD, District </a:t>
          </a:r>
          <a:r>
            <a:rPr lang="en-US" sz="2400" b="0" dirty="0" err="1" smtClean="0"/>
            <a:t>Panchayat</a:t>
          </a:r>
          <a:r>
            <a:rPr lang="en-US" sz="2400" b="0" dirty="0" smtClean="0"/>
            <a:t> Officer, Asst. Project Director (</a:t>
          </a:r>
          <a:r>
            <a:rPr lang="en-US" sz="2400" b="0" dirty="0" err="1" smtClean="0"/>
            <a:t>Trg</a:t>
          </a:r>
          <a:r>
            <a:rPr lang="en-US" sz="2400" b="0" dirty="0" smtClean="0"/>
            <a:t>),DPM(RGSA) (40 officers has been nominated as Master Trainer for 9 thematic areas.</a:t>
          </a:r>
        </a:p>
        <a:p>
          <a:pPr algn="just"/>
          <a:r>
            <a:rPr lang="en-US" sz="2400" b="1" dirty="0" smtClean="0"/>
            <a:t>Mentoring 9 themes </a:t>
          </a:r>
          <a:r>
            <a:rPr lang="en-US" sz="2400" b="0" dirty="0" smtClean="0"/>
            <a:t>- 5 Gram </a:t>
          </a:r>
          <a:r>
            <a:rPr lang="en-US" sz="2400" b="0" dirty="0" err="1" smtClean="0"/>
            <a:t>Panchayts</a:t>
          </a:r>
          <a:r>
            <a:rPr lang="en-US" sz="2400" b="0" dirty="0" smtClean="0"/>
            <a:t> has been assigned to each Instructors / Faculties of SIRD&amp;PR, ETC, DPRC also APD(</a:t>
          </a:r>
          <a:r>
            <a:rPr lang="en-US" sz="2400" b="0" dirty="0" err="1" smtClean="0"/>
            <a:t>Trg</a:t>
          </a:r>
          <a:r>
            <a:rPr lang="en-US" sz="2400" b="0" dirty="0" smtClean="0"/>
            <a:t>) &amp; DPM(RGSA).</a:t>
          </a:r>
        </a:p>
        <a:p>
          <a:pPr algn="just"/>
          <a:endParaRPr lang="en-US" sz="2400" b="0" dirty="0" smtClean="0"/>
        </a:p>
        <a:p>
          <a:pPr algn="l"/>
          <a:endParaRPr lang="en-US" sz="2400" b="1" dirty="0"/>
        </a:p>
      </dgm:t>
    </dgm:pt>
    <dgm:pt modelId="{7FBDC0DD-45C5-48E1-B3A8-B1B0564B2D01}" type="parTrans" cxnId="{F1BC469C-756C-4E40-98A1-DBEFE5952434}">
      <dgm:prSet/>
      <dgm:spPr/>
      <dgm:t>
        <a:bodyPr/>
        <a:lstStyle/>
        <a:p>
          <a:endParaRPr lang="en-US" sz="2000"/>
        </a:p>
      </dgm:t>
    </dgm:pt>
    <dgm:pt modelId="{78A4AF86-95EB-425A-B34D-07DB67B89EB2}" type="sibTrans" cxnId="{F1BC469C-756C-4E40-98A1-DBEFE5952434}">
      <dgm:prSet/>
      <dgm:spPr/>
      <dgm:t>
        <a:bodyPr/>
        <a:lstStyle/>
        <a:p>
          <a:endParaRPr lang="en-US" sz="2000"/>
        </a:p>
      </dgm:t>
    </dgm:pt>
    <dgm:pt modelId="{8E6F3B48-C605-46BD-9E96-E4D3928FAF41}" type="pres">
      <dgm:prSet presAssocID="{DE90D017-3B7A-45DF-B62B-36A0263EB8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4D8AC15-BAE2-4A7A-B5CF-3D4922B7B0AD}" type="pres">
      <dgm:prSet presAssocID="{C6AE7AD1-3638-465A-A5C9-E96E3D7E3187}" presName="thickLine" presStyleLbl="alignNode1" presStyleIdx="0" presStyleCnt="2"/>
      <dgm:spPr/>
    </dgm:pt>
    <dgm:pt modelId="{E44DB6EE-D834-497C-B91D-B4619CE6EBE0}" type="pres">
      <dgm:prSet presAssocID="{C6AE7AD1-3638-465A-A5C9-E96E3D7E3187}" presName="horz1" presStyleCnt="0"/>
      <dgm:spPr/>
    </dgm:pt>
    <dgm:pt modelId="{24A20850-EE9C-4C81-81A7-85BA1DFB5A17}" type="pres">
      <dgm:prSet presAssocID="{C6AE7AD1-3638-465A-A5C9-E96E3D7E3187}" presName="tx1" presStyleLbl="revTx" presStyleIdx="0" presStyleCnt="2"/>
      <dgm:spPr/>
      <dgm:t>
        <a:bodyPr/>
        <a:lstStyle/>
        <a:p>
          <a:endParaRPr lang="en-US"/>
        </a:p>
      </dgm:t>
    </dgm:pt>
    <dgm:pt modelId="{410DBD09-C531-4DB6-8C61-E31621E9780A}" type="pres">
      <dgm:prSet presAssocID="{C6AE7AD1-3638-465A-A5C9-E96E3D7E3187}" presName="vert1" presStyleCnt="0"/>
      <dgm:spPr/>
    </dgm:pt>
    <dgm:pt modelId="{4186324F-EF2B-4F5C-894D-35D4CDDE9DA1}" type="pres">
      <dgm:prSet presAssocID="{AF28BB5F-0E82-450D-A612-1456ABD2DE28}" presName="thickLine" presStyleLbl="alignNode1" presStyleIdx="1" presStyleCnt="2" custLinFactY="-200000" custLinFactNeighborX="21429" custLinFactNeighborY="-263358"/>
      <dgm:spPr/>
    </dgm:pt>
    <dgm:pt modelId="{304DC782-0806-4CD2-9858-B6041D97CE2C}" type="pres">
      <dgm:prSet presAssocID="{AF28BB5F-0E82-450D-A612-1456ABD2DE28}" presName="horz1" presStyleCnt="0"/>
      <dgm:spPr/>
    </dgm:pt>
    <dgm:pt modelId="{EAA14C75-574E-4F14-9BF0-E78889FB31EF}" type="pres">
      <dgm:prSet presAssocID="{AF28BB5F-0E82-450D-A612-1456ABD2DE28}" presName="tx1" presStyleLbl="revTx" presStyleIdx="1" presStyleCnt="2" custScaleY="47481" custLinFactNeighborX="1021" custLinFactNeighborY="-86374"/>
      <dgm:spPr/>
      <dgm:t>
        <a:bodyPr/>
        <a:lstStyle/>
        <a:p>
          <a:endParaRPr lang="en-US"/>
        </a:p>
      </dgm:t>
    </dgm:pt>
    <dgm:pt modelId="{16AF3515-A639-4277-9F3C-3CD04BCCC684}" type="pres">
      <dgm:prSet presAssocID="{AF28BB5F-0E82-450D-A612-1456ABD2DE28}" presName="vert1" presStyleCnt="0"/>
      <dgm:spPr/>
    </dgm:pt>
  </dgm:ptLst>
  <dgm:cxnLst>
    <dgm:cxn modelId="{057DF974-6256-42FE-A548-6C76E2CDAEDA}" type="presOf" srcId="{AF28BB5F-0E82-450D-A612-1456ABD2DE28}" destId="{EAA14C75-574E-4F14-9BF0-E78889FB31EF}" srcOrd="0" destOrd="0" presId="urn:microsoft.com/office/officeart/2008/layout/LinedList"/>
    <dgm:cxn modelId="{D215D953-77CE-41B4-8518-A5F56DADD8A4}" type="presOf" srcId="{C6AE7AD1-3638-465A-A5C9-E96E3D7E3187}" destId="{24A20850-EE9C-4C81-81A7-85BA1DFB5A17}" srcOrd="0" destOrd="0" presId="urn:microsoft.com/office/officeart/2008/layout/LinedList"/>
    <dgm:cxn modelId="{F1BC469C-756C-4E40-98A1-DBEFE5952434}" srcId="{DE90D017-3B7A-45DF-B62B-36A0263EB828}" destId="{AF28BB5F-0E82-450D-A612-1456ABD2DE28}" srcOrd="1" destOrd="0" parTransId="{7FBDC0DD-45C5-48E1-B3A8-B1B0564B2D01}" sibTransId="{78A4AF86-95EB-425A-B34D-07DB67B89EB2}"/>
    <dgm:cxn modelId="{FD66F5A2-BD0A-439A-BAEA-945974812C2D}" srcId="{DE90D017-3B7A-45DF-B62B-36A0263EB828}" destId="{C6AE7AD1-3638-465A-A5C9-E96E3D7E3187}" srcOrd="0" destOrd="0" parTransId="{550E3D25-E674-41C3-AE2A-87BACC1D8593}" sibTransId="{BFC22899-3A55-4BAB-A22C-AB9D4D973826}"/>
    <dgm:cxn modelId="{7C691F97-2388-4B7E-969B-913598282E8D}" type="presOf" srcId="{DE90D017-3B7A-45DF-B62B-36A0263EB828}" destId="{8E6F3B48-C605-46BD-9E96-E4D3928FAF41}" srcOrd="0" destOrd="0" presId="urn:microsoft.com/office/officeart/2008/layout/LinedList"/>
    <dgm:cxn modelId="{F49A0DC0-9A95-422E-A57C-C2E583945BCF}" type="presParOf" srcId="{8E6F3B48-C605-46BD-9E96-E4D3928FAF41}" destId="{94D8AC15-BAE2-4A7A-B5CF-3D4922B7B0AD}" srcOrd="0" destOrd="0" presId="urn:microsoft.com/office/officeart/2008/layout/LinedList"/>
    <dgm:cxn modelId="{7A4FBD60-9349-4E47-91DB-7ACA22BA4E9B}" type="presParOf" srcId="{8E6F3B48-C605-46BD-9E96-E4D3928FAF41}" destId="{E44DB6EE-D834-497C-B91D-B4619CE6EBE0}" srcOrd="1" destOrd="0" presId="urn:microsoft.com/office/officeart/2008/layout/LinedList"/>
    <dgm:cxn modelId="{3A64F5C3-F0E6-401F-89B0-481B13B711FD}" type="presParOf" srcId="{E44DB6EE-D834-497C-B91D-B4619CE6EBE0}" destId="{24A20850-EE9C-4C81-81A7-85BA1DFB5A17}" srcOrd="0" destOrd="0" presId="urn:microsoft.com/office/officeart/2008/layout/LinedList"/>
    <dgm:cxn modelId="{799E454F-B874-4EF8-ACF5-DBEC8454F7CD}" type="presParOf" srcId="{E44DB6EE-D834-497C-B91D-B4619CE6EBE0}" destId="{410DBD09-C531-4DB6-8C61-E31621E9780A}" srcOrd="1" destOrd="0" presId="urn:microsoft.com/office/officeart/2008/layout/LinedList"/>
    <dgm:cxn modelId="{DF0B8477-62CC-48EB-8A23-EA90D3086A43}" type="presParOf" srcId="{8E6F3B48-C605-46BD-9E96-E4D3928FAF41}" destId="{4186324F-EF2B-4F5C-894D-35D4CDDE9DA1}" srcOrd="2" destOrd="0" presId="urn:microsoft.com/office/officeart/2008/layout/LinedList"/>
    <dgm:cxn modelId="{6EF9E8BD-DC76-4F1C-85B8-3BAC00078293}" type="presParOf" srcId="{8E6F3B48-C605-46BD-9E96-E4D3928FAF41}" destId="{304DC782-0806-4CD2-9858-B6041D97CE2C}" srcOrd="3" destOrd="0" presId="urn:microsoft.com/office/officeart/2008/layout/LinedList"/>
    <dgm:cxn modelId="{A19A0C33-4B5D-4C16-89EB-2950C17367CF}" type="presParOf" srcId="{304DC782-0806-4CD2-9858-B6041D97CE2C}" destId="{EAA14C75-574E-4F14-9BF0-E78889FB31EF}" srcOrd="0" destOrd="0" presId="urn:microsoft.com/office/officeart/2008/layout/LinedList"/>
    <dgm:cxn modelId="{A596F415-B66D-4D48-B140-A1CC680BDC2F}" type="presParOf" srcId="{304DC782-0806-4CD2-9858-B6041D97CE2C}" destId="{16AF3515-A639-4277-9F3C-3CD04BCCC68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C6DAD1-46E5-4869-A52F-7BCEC0516AA5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0042D8-FE54-4D2A-B7BB-A62BA3476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83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6E2C91-E8D9-44D5-B74F-EDF156B9EE47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4188" y="696913"/>
            <a:ext cx="60420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C09E326-A168-47F5-BFC9-B6BE9FD45B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1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peak Pro"/>
              </a:defRPr>
            </a:lvl1pPr>
            <a:lvl2pPr marL="757066" indent="-291179">
              <a:defRPr>
                <a:solidFill>
                  <a:schemeClr val="tx1"/>
                </a:solidFill>
                <a:latin typeface="Speak Pro"/>
              </a:defRPr>
            </a:lvl2pPr>
            <a:lvl3pPr marL="1164717" indent="-232943">
              <a:defRPr>
                <a:solidFill>
                  <a:schemeClr val="tx1"/>
                </a:solidFill>
                <a:latin typeface="Speak Pro"/>
              </a:defRPr>
            </a:lvl3pPr>
            <a:lvl4pPr marL="1630604" indent="-232943">
              <a:defRPr>
                <a:solidFill>
                  <a:schemeClr val="tx1"/>
                </a:solidFill>
                <a:latin typeface="Speak Pro"/>
              </a:defRPr>
            </a:lvl4pPr>
            <a:lvl5pPr marL="2096491" indent="-232943">
              <a:defRPr>
                <a:solidFill>
                  <a:schemeClr val="tx1"/>
                </a:solidFill>
                <a:latin typeface="Speak Pro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eak Pro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eak Pro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eak Pro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peak Pro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04141D-4097-4039-A0E7-F1D26E2A0F43}" type="slidenum">
              <a:rPr lang="en-IN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I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565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1740C-5001-E944-ACCA-084DD0DF186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97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1740C-5001-E944-ACCA-084DD0DF186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97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8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5DFB-5A7B-483A-8EF2-44ACF0DB5E54}" type="datetime1">
              <a:rPr lang="en-US" smtClean="0"/>
              <a:pPr/>
              <a:t>5/30/2022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3E664-6857-4855-96A8-895DEC2CD54F}" type="datetime1">
              <a:rPr lang="en-US" smtClean="0"/>
              <a:pPr/>
              <a:t>5/30/2022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41"/>
            <a:ext cx="26746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41"/>
            <a:ext cx="782574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11BC-7096-4EFC-976D-E2EA65E9FCC6}" type="datetime1">
              <a:rPr lang="en-US" smtClean="0"/>
              <a:pPr/>
              <a:t>5/30/2022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D70C-D843-49C3-B6F3-39804489B571}" type="datetime1">
              <a:rPr lang="en-US" smtClean="0"/>
              <a:pPr/>
              <a:t>5/30/2022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3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3AC04-2AE3-4CB5-B19D-84FA1446C85C}" type="datetime1">
              <a:rPr lang="en-US" smtClean="0"/>
              <a:pPr/>
              <a:t>5/30/2022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3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3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6DDB9-4361-49DD-A33D-838BCF2AE2BE}" type="datetime1">
              <a:rPr lang="en-US" smtClean="0"/>
              <a:pPr/>
              <a:t>5/30/2022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06C6-5F3B-4A82-A508-82B2128CB877}" type="datetime1">
              <a:rPr lang="en-US" smtClean="0"/>
              <a:pPr/>
              <a:t>5/30/2022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5571-EBE9-4354-8333-907B84B5B89D}" type="datetime1">
              <a:rPr lang="en-US" smtClean="0"/>
              <a:pPr/>
              <a:t>5/30/2022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7216-A0A1-4EB4-934C-17D17403BAF7}" type="datetime1">
              <a:rPr lang="en-US" smtClean="0"/>
              <a:pPr/>
              <a:t>5/30/2022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2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3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2" y="1435103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5EBB-02F7-4F8E-88B7-9438BCCB3215}" type="datetime1">
              <a:rPr lang="en-US" smtClean="0"/>
              <a:pPr/>
              <a:t>5/30/2022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D8123-6370-4812-AAAC-EC3B468808E8}" type="datetime1">
              <a:rPr lang="en-US" smtClean="0"/>
              <a:pPr/>
              <a:t>5/30/2022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3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3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2AD34-0E61-457F-9586-F757A9E8F07F}" type="datetime1">
              <a:rPr lang="en-US" smtClean="0"/>
              <a:pPr/>
              <a:t>5/30/2022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3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3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7F7F-96DD-4C73-9B02-0D89F71C95C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PRDW%20Deptt-Steering%20Committee.pdf" TargetMode="External"/><Relationship Id="rId2" Type="http://schemas.openxmlformats.org/officeDocument/2006/relationships/hyperlink" Target="Constitution%20of%20Steering%20Committee%20on%20Localisation%20of%20SDGs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3734.pdf" TargetMode="External"/><Relationship Id="rId4" Type="http://schemas.openxmlformats.org/officeDocument/2006/relationships/hyperlink" Target="SDG%20Workshop.pd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DG Logo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D9EFFA"/>
              </a:clrFrom>
              <a:clrTo>
                <a:srgbClr val="D9EFFA">
                  <a:alpha val="0"/>
                </a:srgbClr>
              </a:clrTo>
            </a:clrChange>
          </a:blip>
          <a:srcRect t="-1" b="-21052"/>
          <a:stretch/>
        </p:blipFill>
        <p:spPr>
          <a:xfrm>
            <a:off x="0" y="42081"/>
            <a:ext cx="1592047" cy="1752600"/>
          </a:xfrm>
          <a:prstGeom prst="rect">
            <a:avLst/>
          </a:prstGeom>
        </p:spPr>
      </p:pic>
      <p:pic>
        <p:nvPicPr>
          <p:cNvPr id="5" name="Picture 4" descr="Update Logo 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34956" y="0"/>
            <a:ext cx="1252244" cy="144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657671"/>
            <a:ext cx="11887200" cy="120032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4400" b="1" dirty="0" smtClean="0">
                <a:solidFill>
                  <a:schemeClr val="bg1"/>
                </a:solidFill>
              </a:rPr>
              <a:t>Action Plan Localisation </a:t>
            </a:r>
            <a:r>
              <a:rPr lang="en-IN" sz="4400" b="1" dirty="0">
                <a:solidFill>
                  <a:schemeClr val="bg1"/>
                </a:solidFill>
              </a:rPr>
              <a:t>of SDGs in </a:t>
            </a:r>
            <a:r>
              <a:rPr lang="en-IN" sz="4400" b="1" dirty="0" err="1" smtClean="0">
                <a:solidFill>
                  <a:schemeClr val="bg1"/>
                </a:solidFill>
              </a:rPr>
              <a:t>Odisha</a:t>
            </a:r>
            <a:endParaRPr lang="en-IN" sz="4400" b="1" dirty="0" smtClean="0">
              <a:solidFill>
                <a:schemeClr val="bg1"/>
              </a:solidFill>
            </a:endParaRPr>
          </a:p>
          <a:p>
            <a:pPr algn="ctr"/>
            <a:endParaRPr lang="en-IN" sz="2800" b="1" dirty="0" smtClean="0">
              <a:solidFill>
                <a:schemeClr val="bg1"/>
              </a:solidFill>
            </a:endParaRPr>
          </a:p>
        </p:txBody>
      </p:sp>
      <p:pic>
        <p:nvPicPr>
          <p:cNvPr id="7" name="Picture 6" descr="SDG Goa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DFC"/>
              </a:clrFrom>
              <a:clrTo>
                <a:srgbClr val="FFFD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0400" y="228600"/>
            <a:ext cx="5255534" cy="52578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TECHNICAL SESSION 1</a:t>
            </a:r>
            <a:endParaRPr lang="en-IN" sz="20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A68BB0F2-85CB-4A20-8BE2-5E06A5F7B699}"/>
              </a:ext>
            </a:extLst>
          </p:cNvPr>
          <p:cNvGraphicFramePr>
            <a:graphicFrameLocks noGrp="1"/>
          </p:cNvGraphicFramePr>
          <p:nvPr/>
        </p:nvGraphicFramePr>
        <p:xfrm>
          <a:off x="541401" y="513039"/>
          <a:ext cx="10520736" cy="583192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218418">
                  <a:extLst>
                    <a:ext uri="{9D8B030D-6E8A-4147-A177-3AD203B41FA5}">
                      <a16:colId xmlns:a16="http://schemas.microsoft.com/office/drawing/2014/main" xmlns="" val="3559145662"/>
                    </a:ext>
                  </a:extLst>
                </a:gridCol>
                <a:gridCol w="780420">
                  <a:extLst>
                    <a:ext uri="{9D8B030D-6E8A-4147-A177-3AD203B41FA5}">
                      <a16:colId xmlns:a16="http://schemas.microsoft.com/office/drawing/2014/main" xmlns="" val="2285636316"/>
                    </a:ext>
                  </a:extLst>
                </a:gridCol>
                <a:gridCol w="955192">
                  <a:extLst>
                    <a:ext uri="{9D8B030D-6E8A-4147-A177-3AD203B41FA5}">
                      <a16:colId xmlns:a16="http://schemas.microsoft.com/office/drawing/2014/main" xmlns="" val="3070320922"/>
                    </a:ext>
                  </a:extLst>
                </a:gridCol>
                <a:gridCol w="1084031">
                  <a:extLst>
                    <a:ext uri="{9D8B030D-6E8A-4147-A177-3AD203B41FA5}">
                      <a16:colId xmlns:a16="http://schemas.microsoft.com/office/drawing/2014/main" xmlns="" val="3727386586"/>
                    </a:ext>
                  </a:extLst>
                </a:gridCol>
                <a:gridCol w="1113152">
                  <a:extLst>
                    <a:ext uri="{9D8B030D-6E8A-4147-A177-3AD203B41FA5}">
                      <a16:colId xmlns:a16="http://schemas.microsoft.com/office/drawing/2014/main" xmlns="" val="198004225"/>
                    </a:ext>
                  </a:extLst>
                </a:gridCol>
                <a:gridCol w="600253">
                  <a:extLst>
                    <a:ext uri="{9D8B030D-6E8A-4147-A177-3AD203B41FA5}">
                      <a16:colId xmlns:a16="http://schemas.microsoft.com/office/drawing/2014/main" xmlns="" val="3095080482"/>
                    </a:ext>
                  </a:extLst>
                </a:gridCol>
                <a:gridCol w="748074">
                  <a:extLst>
                    <a:ext uri="{9D8B030D-6E8A-4147-A177-3AD203B41FA5}">
                      <a16:colId xmlns:a16="http://schemas.microsoft.com/office/drawing/2014/main" xmlns="" val="1633243665"/>
                    </a:ext>
                  </a:extLst>
                </a:gridCol>
                <a:gridCol w="806305">
                  <a:extLst>
                    <a:ext uri="{9D8B030D-6E8A-4147-A177-3AD203B41FA5}">
                      <a16:colId xmlns:a16="http://schemas.microsoft.com/office/drawing/2014/main" xmlns="" val="3253306123"/>
                    </a:ext>
                  </a:extLst>
                </a:gridCol>
                <a:gridCol w="893658">
                  <a:extLst>
                    <a:ext uri="{9D8B030D-6E8A-4147-A177-3AD203B41FA5}">
                      <a16:colId xmlns:a16="http://schemas.microsoft.com/office/drawing/2014/main" xmlns="" val="2798450441"/>
                    </a:ext>
                  </a:extLst>
                </a:gridCol>
                <a:gridCol w="703280">
                  <a:extLst>
                    <a:ext uri="{9D8B030D-6E8A-4147-A177-3AD203B41FA5}">
                      <a16:colId xmlns:a16="http://schemas.microsoft.com/office/drawing/2014/main" xmlns="" val="3268060084"/>
                    </a:ext>
                  </a:extLst>
                </a:gridCol>
                <a:gridCol w="748074">
                  <a:extLst>
                    <a:ext uri="{9D8B030D-6E8A-4147-A177-3AD203B41FA5}">
                      <a16:colId xmlns:a16="http://schemas.microsoft.com/office/drawing/2014/main" xmlns="" val="3129770170"/>
                    </a:ext>
                  </a:extLst>
                </a:gridCol>
                <a:gridCol w="869879">
                  <a:extLst>
                    <a:ext uri="{9D8B030D-6E8A-4147-A177-3AD203B41FA5}">
                      <a16:colId xmlns:a16="http://schemas.microsoft.com/office/drawing/2014/main" xmlns="" val="1220617898"/>
                    </a:ext>
                  </a:extLst>
                </a:gridCol>
              </a:tblGrid>
              <a:tr h="318559"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b="1">
                          <a:solidFill>
                            <a:schemeClr val="tx1"/>
                          </a:solidFill>
                          <a:effectLst/>
                        </a:rPr>
                        <a:t>Details of SDGs mapped to Departmental Programmes and Expenses-2021-22 BE</a:t>
                      </a:r>
                      <a:endParaRPr lang="en-IN" sz="16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1459411"/>
                  </a:ext>
                </a:extLst>
              </a:tr>
              <a:tr h="290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 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 Targets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Indicators (Nos.)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Schemes-Prog., Admin, TFS, DRF (Nos.)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7573678"/>
                  </a:ext>
                </a:extLst>
              </a:tr>
              <a:tr h="290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SDGs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Outcome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Output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Process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CS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CSS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DRF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EOM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SSS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TFS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Total*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082526"/>
                  </a:ext>
                </a:extLst>
              </a:tr>
              <a:tr h="29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Goal1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7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7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12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10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2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44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0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3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45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9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103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6638216"/>
                  </a:ext>
                </a:extLst>
              </a:tr>
              <a:tr h="29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Goal2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8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11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11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9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5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39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0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15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95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0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154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1778034"/>
                  </a:ext>
                </a:extLst>
              </a:tr>
              <a:tr h="29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Goal3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13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14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25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7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4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19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0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5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77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7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112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4532326"/>
                  </a:ext>
                </a:extLst>
              </a:tr>
              <a:tr h="29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Goal4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10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9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10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8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0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27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0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11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163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0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201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7267916"/>
                  </a:ext>
                </a:extLst>
              </a:tr>
              <a:tr h="29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Goal5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9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6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15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8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1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23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0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1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22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0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47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7925366"/>
                  </a:ext>
                </a:extLst>
              </a:tr>
              <a:tr h="29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Goal6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8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6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9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12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2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17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0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4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59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4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86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1978293"/>
                  </a:ext>
                </a:extLst>
              </a:tr>
              <a:tr h="29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Goal7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5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3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2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0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0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4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0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3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18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0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25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1811878"/>
                  </a:ext>
                </a:extLst>
              </a:tr>
              <a:tr h="29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Goal8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12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10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19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12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5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13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0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25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122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0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165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3505604"/>
                  </a:ext>
                </a:extLst>
              </a:tr>
              <a:tr h="29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Goal9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8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3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13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17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0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7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0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14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159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0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180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2504134"/>
                  </a:ext>
                </a:extLst>
              </a:tr>
              <a:tr h="29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Goal10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10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3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4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4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2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15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0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13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39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0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69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9066777"/>
                  </a:ext>
                </a:extLst>
              </a:tr>
              <a:tr h="29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Goal11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10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6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4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5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2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9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0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19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39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3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72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1621161"/>
                  </a:ext>
                </a:extLst>
              </a:tr>
              <a:tr h="29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Goal12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11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1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2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10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2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6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0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2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17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0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27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0732153"/>
                  </a:ext>
                </a:extLst>
              </a:tr>
              <a:tr h="29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Goal13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5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0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1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7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1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4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17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2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8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0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32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6069064"/>
                  </a:ext>
                </a:extLst>
              </a:tr>
              <a:tr h="29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Goal14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10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3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4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4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0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13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0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2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13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0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28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3085278"/>
                  </a:ext>
                </a:extLst>
              </a:tr>
              <a:tr h="29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Goal15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12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6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7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7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1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37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0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3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40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0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81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5729599"/>
                  </a:ext>
                </a:extLst>
              </a:tr>
              <a:tr h="29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Goal16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12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12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5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4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9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15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0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23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48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0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95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3386243"/>
                  </a:ext>
                </a:extLst>
              </a:tr>
              <a:tr h="290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Total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150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100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143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124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36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292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17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145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964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>
                          <a:effectLst/>
                        </a:rPr>
                        <a:t>23</a:t>
                      </a:r>
                      <a:endParaRPr lang="en-IN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b="1" dirty="0">
                          <a:effectLst/>
                        </a:rPr>
                        <a:t>1477</a:t>
                      </a:r>
                      <a:endParaRPr lang="en-IN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08" marR="55608" marT="0" marB="0" anchor="ctr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1569077"/>
                  </a:ext>
                </a:extLst>
              </a:tr>
            </a:tbl>
          </a:graphicData>
        </a:graphic>
      </p:graphicFrame>
      <p:pic>
        <p:nvPicPr>
          <p:cNvPr id="3" name="Picture 2" descr="SDG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9EFFA"/>
              </a:clrFrom>
              <a:clrTo>
                <a:srgbClr val="D9EFFA">
                  <a:alpha val="0"/>
                </a:srgbClr>
              </a:clrTo>
            </a:clrChange>
          </a:blip>
          <a:srcRect b="7692"/>
          <a:stretch>
            <a:fillRect/>
          </a:stretch>
        </p:blipFill>
        <p:spPr>
          <a:xfrm>
            <a:off x="10820400" y="1"/>
            <a:ext cx="990600" cy="91439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562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0287000" cy="61555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3400" b="1" dirty="0" smtClean="0">
                <a:solidFill>
                  <a:schemeClr val="bg1"/>
                </a:solidFill>
              </a:rPr>
              <a:t>Monitoring Mechanism and </a:t>
            </a:r>
            <a:r>
              <a:rPr lang="en-IN" sz="3400" b="1" dirty="0" err="1" smtClean="0">
                <a:solidFill>
                  <a:schemeClr val="bg1"/>
                </a:solidFill>
              </a:rPr>
              <a:t>Incentivisation</a:t>
            </a:r>
            <a:endParaRPr lang="en-IN" sz="34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559657"/>
              </p:ext>
            </p:extLst>
          </p:nvPr>
        </p:nvGraphicFramePr>
        <p:xfrm>
          <a:off x="304800" y="990600"/>
          <a:ext cx="11277601" cy="5563362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196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Calibri"/>
                          <a:ea typeface="Calibri"/>
                          <a:cs typeface="Times New Roman"/>
                        </a:rPr>
                        <a:t>Activities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Calibri"/>
                          <a:ea typeface="Calibri"/>
                          <a:cs typeface="Times New Roman"/>
                        </a:rPr>
                        <a:t>Status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smtClean="0">
                          <a:latin typeface="Calibri"/>
                          <a:ea typeface="Calibri"/>
                          <a:cs typeface="Times New Roman"/>
                        </a:rPr>
                        <a:t>Decisions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62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50" dirty="0">
                          <a:latin typeface="Calibri"/>
                          <a:ea typeface="Calibri"/>
                          <a:cs typeface="Times New Roman"/>
                        </a:rPr>
                        <a:t>Capturing Data for various local </a:t>
                      </a:r>
                      <a:r>
                        <a:rPr lang="en-IN" sz="1850" dirty="0" smtClean="0">
                          <a:latin typeface="Calibri"/>
                          <a:ea typeface="Calibri"/>
                          <a:cs typeface="Times New Roman"/>
                        </a:rPr>
                        <a:t>indicators </a:t>
                      </a:r>
                      <a:r>
                        <a:rPr lang="en-IN" sz="1850" dirty="0">
                          <a:latin typeface="Calibri"/>
                          <a:ea typeface="Calibri"/>
                          <a:cs typeface="Times New Roman"/>
                        </a:rPr>
                        <a:t>on </a:t>
                      </a:r>
                      <a:r>
                        <a:rPr lang="en-IN" sz="185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850" dirty="0">
                          <a:latin typeface="Calibri"/>
                          <a:ea typeface="Calibri"/>
                          <a:cs typeface="Times New Roman"/>
                        </a:rPr>
                        <a:t>Quarterly basis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50" dirty="0" smtClean="0"/>
                        <a:t>An indicative data capture</a:t>
                      </a:r>
                      <a:r>
                        <a:rPr lang="en-US" sz="1850" baseline="0" dirty="0" smtClean="0"/>
                        <a:t> framework proposed in the EG Report.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50" baseline="0" dirty="0" smtClean="0"/>
                        <a:t>State PMU at P &amp; C Deptt are working on it</a:t>
                      </a:r>
                      <a:endParaRPr lang="en-IN" sz="185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50" dirty="0">
                          <a:latin typeface="Calibri"/>
                          <a:ea typeface="Calibri"/>
                          <a:cs typeface="Times New Roman"/>
                        </a:rPr>
                        <a:t>Constitution of monitoring committee and  Capturing of data  after finalization of  indicators </a:t>
                      </a:r>
                      <a:r>
                        <a:rPr lang="en-IN" sz="1850" dirty="0" smtClean="0">
                          <a:latin typeface="Calibri"/>
                          <a:ea typeface="Calibri"/>
                          <a:cs typeface="Times New Roman"/>
                        </a:rPr>
                        <a:t>may be worked out by PR &amp; DW Deptt at respective Scheme Officer level.</a:t>
                      </a:r>
                      <a:endParaRPr lang="en-IN" sz="18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22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50" dirty="0">
                          <a:latin typeface="Calibri"/>
                          <a:ea typeface="Calibri"/>
                          <a:cs typeface="Times New Roman"/>
                        </a:rPr>
                        <a:t>Integration of monitoring parameters of different schemes into SDG Dashboard for monitoring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50" baseline="0" dirty="0" smtClean="0"/>
                        <a:t>State PMU at P &amp; C Deptt are working on it</a:t>
                      </a:r>
                      <a:endParaRPr lang="en-IN" sz="1850" dirty="0" smtClean="0"/>
                    </a:p>
                    <a:p>
                      <a:pPr algn="just"/>
                      <a:endParaRPr lang="en-IN" sz="185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50" dirty="0">
                          <a:latin typeface="Calibri"/>
                          <a:ea typeface="Calibri"/>
                          <a:cs typeface="Times New Roman"/>
                        </a:rPr>
                        <a:t>Being developed at State level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628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50" dirty="0">
                          <a:latin typeface="Calibri"/>
                          <a:ea typeface="Calibri"/>
                          <a:cs typeface="Times New Roman"/>
                        </a:rPr>
                        <a:t>Approach on different mechanisms of incentivization of Panchayats for excellence in localization of SDGs through attainment of different themes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50" dirty="0" smtClean="0"/>
                        <a:t>Current State</a:t>
                      </a:r>
                      <a:r>
                        <a:rPr lang="en-US" sz="1850" baseline="0" dirty="0" smtClean="0"/>
                        <a:t> Panchayat incentive / award guidelines are being revised.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850" baseline="0" dirty="0" smtClean="0"/>
                        <a:t>Revamped RGSA has provisioned for such awards on best performance of  9 thematic goals at MoPR, GoI level from the year 2022-23</a:t>
                      </a:r>
                      <a:endParaRPr lang="en-IN" sz="185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50" dirty="0" smtClean="0">
                          <a:latin typeface="Calibri"/>
                          <a:ea typeface="Calibri"/>
                          <a:cs typeface="Times New Roman"/>
                        </a:rPr>
                        <a:t>The State incentive / award</a:t>
                      </a:r>
                      <a:r>
                        <a:rPr lang="en-US" sz="1850" baseline="0" dirty="0" smtClean="0">
                          <a:latin typeface="Calibri"/>
                          <a:ea typeface="Calibri"/>
                          <a:cs typeface="Times New Roman"/>
                        </a:rPr>
                        <a:t> guidelines may be revised to accommodate such awards w.e.f 2022-23</a:t>
                      </a:r>
                      <a:endParaRPr lang="en-IN" sz="185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indent="-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IN" sz="1850" dirty="0" smtClean="0">
                          <a:latin typeface="Calibri"/>
                          <a:ea typeface="Calibri"/>
                          <a:cs typeface="Times New Roman"/>
                        </a:rPr>
                        <a:t>Evaluation </a:t>
                      </a:r>
                      <a:r>
                        <a:rPr lang="en-IN" sz="1850" dirty="0">
                          <a:latin typeface="Calibri"/>
                          <a:ea typeface="Calibri"/>
                          <a:cs typeface="Times New Roman"/>
                        </a:rPr>
                        <a:t>of performance based on achievements in </a:t>
                      </a:r>
                      <a:r>
                        <a:rPr lang="en-IN" sz="1850" dirty="0" smtClean="0">
                          <a:latin typeface="Calibri"/>
                          <a:ea typeface="Calibri"/>
                          <a:cs typeface="Times New Roman"/>
                        </a:rPr>
                        <a:t>indicators relating to thematic areas.</a:t>
                      </a:r>
                      <a:endParaRPr lang="en-IN" sz="18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indent="-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IN" sz="1850" dirty="0" smtClean="0">
                          <a:latin typeface="Calibri"/>
                          <a:ea typeface="Calibri"/>
                          <a:cs typeface="Times New Roman"/>
                        </a:rPr>
                        <a:t>Innovation practices to be documented</a:t>
                      </a:r>
                      <a:r>
                        <a:rPr lang="en-IN" sz="1850" baseline="0" dirty="0" smtClean="0">
                          <a:latin typeface="Calibri"/>
                          <a:ea typeface="Calibri"/>
                          <a:cs typeface="Times New Roman"/>
                        </a:rPr>
                        <a:t> / local champions to be honoured.</a:t>
                      </a:r>
                      <a:endParaRPr lang="en-IN" sz="18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8" name="Picture 7" descr="SDG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9EFFA"/>
              </a:clrFrom>
              <a:clrTo>
                <a:srgbClr val="D9EFFA">
                  <a:alpha val="0"/>
                </a:srgbClr>
              </a:clrTo>
            </a:clrChange>
          </a:blip>
          <a:srcRect b="7692"/>
          <a:stretch>
            <a:fillRect/>
          </a:stretch>
        </p:blipFill>
        <p:spPr>
          <a:xfrm>
            <a:off x="10820400" y="1"/>
            <a:ext cx="990600" cy="91439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11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91057" y="1838884"/>
            <a:ext cx="1472888" cy="133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4319" y="2179682"/>
            <a:ext cx="3726519" cy="279321"/>
          </a:xfrm>
          <a:prstGeom prst="roundRect">
            <a:avLst>
              <a:gd name="adj" fmla="val 11137"/>
            </a:avLst>
          </a:prstGeom>
          <a:solidFill>
            <a:schemeClr val="bg1"/>
          </a:solidFill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610" y="476058"/>
            <a:ext cx="11117504" cy="61145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82040" y="5214795"/>
            <a:ext cx="947361" cy="1161574"/>
          </a:xfrm>
          <a:prstGeom prst="roundRect">
            <a:avLst>
              <a:gd name="adj" fmla="val 11137"/>
            </a:avLst>
          </a:prstGeom>
          <a:solidFill>
            <a:schemeClr val="accent5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Goal &amp; Indicator level analysis with filter capabilities.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22"/>
          <a:stretch/>
        </p:blipFill>
        <p:spPr>
          <a:xfrm>
            <a:off x="285936" y="798830"/>
            <a:ext cx="11259949" cy="710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6209" y="65294"/>
            <a:ext cx="4290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Monitoring Mechanism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12</a:t>
            </a:fld>
            <a:endParaRPr lang="en-IN"/>
          </a:p>
        </p:txBody>
      </p:sp>
      <p:pic>
        <p:nvPicPr>
          <p:cNvPr id="10" name="Picture 9" descr="SDG 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D9EFFA"/>
              </a:clrFrom>
              <a:clrTo>
                <a:srgbClr val="D9EFFA">
                  <a:alpha val="0"/>
                </a:srgbClr>
              </a:clrTo>
            </a:clrChange>
          </a:blip>
          <a:srcRect b="7692"/>
          <a:stretch>
            <a:fillRect/>
          </a:stretch>
        </p:blipFill>
        <p:spPr>
          <a:xfrm>
            <a:off x="10820400" y="1"/>
            <a:ext cx="99060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11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0" y="0"/>
            <a:ext cx="6629400" cy="762000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600" b="1" dirty="0"/>
              <a:t>Capacity Building &amp; Training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641252"/>
              </p:ext>
            </p:extLst>
          </p:nvPr>
        </p:nvGraphicFramePr>
        <p:xfrm>
          <a:off x="152400" y="948744"/>
          <a:ext cx="11582400" cy="5715962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853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728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28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Calibri"/>
                          <a:ea typeface="Calibri"/>
                          <a:cs typeface="Times New Roman"/>
                        </a:rPr>
                        <a:t>Activities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latin typeface="Calibri"/>
                          <a:ea typeface="Calibri"/>
                          <a:cs typeface="Times New Roman"/>
                        </a:rPr>
                        <a:t>Status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smtClean="0">
                          <a:latin typeface="Calibri"/>
                          <a:ea typeface="Calibri"/>
                          <a:cs typeface="Times New Roman"/>
                        </a:rPr>
                        <a:t>Decisions</a:t>
                      </a:r>
                      <a:endParaRPr lang="en-IN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80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900" dirty="0">
                          <a:latin typeface="Calibri"/>
                          <a:ea typeface="Calibri"/>
                          <a:cs typeface="Times New Roman"/>
                        </a:rPr>
                        <a:t>Training Manual in local language developed by </a:t>
                      </a:r>
                      <a:r>
                        <a:rPr lang="en-IN" sz="1900" dirty="0" smtClean="0">
                          <a:latin typeface="Calibri"/>
                          <a:ea typeface="Calibri"/>
                          <a:cs typeface="Times New Roman"/>
                        </a:rPr>
                        <a:t>SIRD&amp;PR </a:t>
                      </a:r>
                      <a:r>
                        <a:rPr lang="en-IN" sz="1900" dirty="0">
                          <a:latin typeface="Calibri"/>
                          <a:ea typeface="Calibri"/>
                          <a:cs typeface="Times New Roman"/>
                        </a:rPr>
                        <a:t>with help of </a:t>
                      </a:r>
                      <a:r>
                        <a:rPr lang="en-IN" sz="1900" dirty="0" smtClean="0">
                          <a:latin typeface="Calibri"/>
                          <a:ea typeface="Calibri"/>
                          <a:cs typeface="Times New Roman"/>
                        </a:rPr>
                        <a:t>NIRDPR / INGOs/ Centre of Excellence</a:t>
                      </a:r>
                      <a:endParaRPr lang="en-IN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 smtClean="0"/>
                        <a:t>The Training Modules are being worked out</a:t>
                      </a:r>
                      <a:r>
                        <a:rPr lang="en-US" sz="1900" baseline="0" dirty="0" smtClean="0"/>
                        <a:t> by MoPR.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900" baseline="0" dirty="0" smtClean="0"/>
                        <a:t>Child Friendly Panchayat, Good Governance and Engendered Development thematic Modules are being developed by SIRD&amp;PR</a:t>
                      </a:r>
                      <a:endParaRPr lang="en-IN" sz="19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900" dirty="0" smtClean="0">
                          <a:latin typeface="Calibri"/>
                          <a:ea typeface="Calibri"/>
                          <a:cs typeface="Times New Roman"/>
                        </a:rPr>
                        <a:t>Being developed </a:t>
                      </a:r>
                      <a:r>
                        <a:rPr lang="en-IN" sz="1900" dirty="0">
                          <a:latin typeface="Calibri"/>
                          <a:ea typeface="Calibri"/>
                          <a:cs typeface="Times New Roman"/>
                        </a:rPr>
                        <a:t>by </a:t>
                      </a:r>
                      <a:r>
                        <a:rPr lang="en-IN" sz="1900" dirty="0" smtClean="0">
                          <a:latin typeface="Calibri"/>
                          <a:ea typeface="Calibri"/>
                          <a:cs typeface="Times New Roman"/>
                        </a:rPr>
                        <a:t>SIRD&amp;PR taking cue from MoPR modules.</a:t>
                      </a:r>
                      <a:endParaRPr lang="en-IN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80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900" dirty="0" smtClean="0">
                          <a:latin typeface="Calibri"/>
                          <a:ea typeface="Calibri"/>
                          <a:cs typeface="Times New Roman"/>
                        </a:rPr>
                        <a:t>SIRD&amp;PR </a:t>
                      </a:r>
                      <a:r>
                        <a:rPr lang="en-IN" sz="1900" dirty="0">
                          <a:latin typeface="Calibri"/>
                          <a:ea typeface="Calibri"/>
                          <a:cs typeface="Times New Roman"/>
                        </a:rPr>
                        <a:t>to prepare theme wise adequate no of Master Trainers and other trainers.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 Master Trainers have</a:t>
                      </a:r>
                      <a:r>
                        <a:rPr lang="en-US" sz="1900" baseline="0" dirty="0" smtClean="0"/>
                        <a:t> been prepared and Planned for 2022-23 by SIRD&amp;PR and P&amp;C Dept.</a:t>
                      </a:r>
                      <a:endParaRPr lang="en-IN" sz="19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900" dirty="0" smtClean="0">
                          <a:latin typeface="Calibri"/>
                          <a:ea typeface="Calibri"/>
                          <a:cs typeface="Times New Roman"/>
                        </a:rPr>
                        <a:t>This is being provisioned for the year 2022-23 for creating</a:t>
                      </a:r>
                      <a:r>
                        <a:rPr lang="en-IN" sz="1900" baseline="0" dirty="0" smtClean="0">
                          <a:latin typeface="Calibri"/>
                          <a:ea typeface="Calibri"/>
                          <a:cs typeface="Times New Roman"/>
                        </a:rPr>
                        <a:t>  pool of around 5 to 10 Trainers per district.</a:t>
                      </a:r>
                      <a:endParaRPr lang="en-IN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48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900" dirty="0">
                          <a:latin typeface="Calibri"/>
                          <a:ea typeface="Calibri"/>
                          <a:cs typeface="Times New Roman"/>
                        </a:rPr>
                        <a:t>Through Training and IEC material from different departmental related to their schemes, involvement of domain experts and academic institutions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 smtClean="0"/>
                        <a:t>9 thematic posters and each thematic objectives</a:t>
                      </a:r>
                      <a:r>
                        <a:rPr lang="en-US" sz="1900" baseline="0" dirty="0" smtClean="0"/>
                        <a:t> and mapping up of schemes officials in Odia have been attempted at SIRD&amp;PR level.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900" dirty="0" smtClean="0">
                          <a:latin typeface="+mn-lt"/>
                          <a:ea typeface="Calibri"/>
                          <a:cs typeface="Times New Roman"/>
                        </a:rPr>
                        <a:t>A chapter on Panchayat relevant SDGs was included in Panchayat </a:t>
                      </a:r>
                      <a:r>
                        <a:rPr lang="en-IN" sz="1900" dirty="0" err="1" smtClean="0">
                          <a:latin typeface="+mn-lt"/>
                          <a:ea typeface="Calibri"/>
                          <a:cs typeface="Times New Roman"/>
                        </a:rPr>
                        <a:t>Sahayika</a:t>
                      </a:r>
                      <a:r>
                        <a:rPr lang="en-IN" sz="19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900" dirty="0" err="1" smtClean="0">
                          <a:latin typeface="+mn-lt"/>
                          <a:ea typeface="Calibri"/>
                          <a:cs typeface="Times New Roman"/>
                        </a:rPr>
                        <a:t>Pustika</a:t>
                      </a:r>
                      <a:r>
                        <a:rPr lang="en-IN" sz="1900" dirty="0" smtClean="0">
                          <a:latin typeface="+mn-lt"/>
                          <a:ea typeface="Calibri"/>
                          <a:cs typeface="Times New Roman"/>
                        </a:rPr>
                        <a:t> –A Resource book for ERs.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1900" dirty="0" smtClean="0">
                          <a:latin typeface="+mn-lt"/>
                          <a:ea typeface="Calibri"/>
                          <a:cs typeface="Times New Roman"/>
                        </a:rPr>
                        <a:t>Training programmes  of officials of District / Blocks/ERs on  thematic SDGs organised at SIRD&amp;PR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To be scaled up across the state.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PR &amp; DW and P&amp;C Dept.</a:t>
                      </a: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Project Director by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P &amp; C Dept.</a:t>
                      </a:r>
                      <a:endParaRPr lang="en-US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Calibri"/>
                          <a:ea typeface="Calibri"/>
                          <a:cs typeface="Times New Roman"/>
                        </a:rPr>
                        <a:t>Addl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 PD, District </a:t>
                      </a:r>
                      <a:r>
                        <a:rPr lang="en-US" sz="1800" dirty="0" err="1" smtClean="0">
                          <a:latin typeface="Calibri"/>
                          <a:ea typeface="Calibri"/>
                          <a:cs typeface="Times New Roman"/>
                        </a:rPr>
                        <a:t>Panchayat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 Officers, Asst. Project Director (</a:t>
                      </a:r>
                      <a:r>
                        <a:rPr lang="en-US" sz="1800" dirty="0" err="1" smtClean="0">
                          <a:latin typeface="Calibri"/>
                          <a:ea typeface="Calibri"/>
                          <a:cs typeface="Times New Roman"/>
                        </a:rPr>
                        <a:t>Trg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r>
                        <a:rPr lang="en-US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and District Project Manager (RGSA) were oriented on LSDG by SIRD&amp;PR.</a:t>
                      </a: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4" name="Picture 3" descr="SDG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9EFFA"/>
              </a:clrFrom>
              <a:clrTo>
                <a:srgbClr val="D9EFFA">
                  <a:alpha val="0"/>
                </a:srgbClr>
              </a:clrTo>
            </a:clrChange>
          </a:blip>
          <a:srcRect b="7692"/>
          <a:stretch>
            <a:fillRect/>
          </a:stretch>
        </p:blipFill>
        <p:spPr>
          <a:xfrm>
            <a:off x="10820400" y="1"/>
            <a:ext cx="990600" cy="91439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13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0" y="0"/>
            <a:ext cx="5638800" cy="533400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b="1" dirty="0"/>
              <a:t>Capacity Building &amp; </a:t>
            </a:r>
            <a:r>
              <a:rPr lang="en-IN" sz="2400" b="1" dirty="0" smtClean="0"/>
              <a:t>Training  </a:t>
            </a:r>
            <a:r>
              <a:rPr lang="en-IN" sz="2400" b="1" dirty="0" err="1" smtClean="0"/>
              <a:t>Contd</a:t>
            </a:r>
            <a:r>
              <a:rPr lang="en-IN" sz="2400" b="1" dirty="0" smtClean="0"/>
              <a:t>…</a:t>
            </a:r>
            <a:endParaRPr lang="en-IN" sz="2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163161"/>
              </p:ext>
            </p:extLst>
          </p:nvPr>
        </p:nvGraphicFramePr>
        <p:xfrm>
          <a:off x="381000" y="1143000"/>
          <a:ext cx="11125200" cy="5327778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Calibri"/>
                          <a:ea typeface="Calibri"/>
                          <a:cs typeface="Times New Roman"/>
                        </a:rPr>
                        <a:t>Activities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Calibri"/>
                          <a:ea typeface="Calibri"/>
                          <a:cs typeface="Times New Roman"/>
                        </a:rPr>
                        <a:t>Status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smtClean="0">
                          <a:latin typeface="Calibri"/>
                          <a:ea typeface="Calibri"/>
                          <a:cs typeface="Times New Roman"/>
                        </a:rPr>
                        <a:t>Decisions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51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100" dirty="0">
                          <a:latin typeface="Calibri"/>
                          <a:ea typeface="Calibri"/>
                          <a:cs typeface="Times New Roman"/>
                        </a:rPr>
                        <a:t>Dissemination and Documentation of Best Practices with implementation strategies of GPs and other relevant stakeholders on different thematic areas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100" dirty="0" smtClean="0"/>
                        <a:t>Best Practices and Success Stories on 9 thematic goals are available in MoPR</a:t>
                      </a:r>
                      <a:r>
                        <a:rPr lang="en-US" sz="2100" baseline="0" dirty="0" smtClean="0"/>
                        <a:t> website.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100" baseline="0" dirty="0" smtClean="0"/>
                        <a:t>Villages with self-sufficient infrastructure / Child Friendly GP thematic success stories of Odisha are also available in MoPR website.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100" dirty="0" smtClean="0">
                          <a:latin typeface="Calibri"/>
                          <a:ea typeface="Calibri"/>
                          <a:cs typeface="Times New Roman"/>
                        </a:rPr>
                        <a:t>Need to be worked out by SIRD&amp;PR by engaging I &amp; PR empanelled agency</a:t>
                      </a:r>
                      <a:r>
                        <a:rPr lang="en-IN" sz="2100" baseline="0" dirty="0" smtClean="0">
                          <a:latin typeface="Calibri"/>
                          <a:ea typeface="Calibri"/>
                          <a:cs typeface="Times New Roman"/>
                        </a:rPr>
                        <a:t> for documentation of such success stories in consultation with PD, DRDAs</a:t>
                      </a:r>
                      <a:endParaRPr lang="en-IN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207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100" dirty="0">
                          <a:latin typeface="Calibri"/>
                          <a:ea typeface="Calibri"/>
                          <a:cs typeface="Times New Roman"/>
                        </a:rPr>
                        <a:t>Creation of a pool of Beacon Leaders/Local Champions on different thematic areas and its relevant SDGs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00" dirty="0" smtClean="0"/>
                        <a:t>SIRD&amp;PR have identified around 50 nos. of PRI</a:t>
                      </a:r>
                      <a:r>
                        <a:rPr lang="en-US" sz="2100" baseline="0" dirty="0" smtClean="0"/>
                        <a:t> Leaders whose service may be availed as Beacon Leaders / Local Champions</a:t>
                      </a:r>
                      <a:endParaRPr lang="en-IN" sz="21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100" dirty="0" smtClean="0">
                          <a:latin typeface="Calibri"/>
                          <a:ea typeface="Calibri"/>
                          <a:cs typeface="Times New Roman"/>
                        </a:rPr>
                        <a:t>This need to be scaled up even</a:t>
                      </a:r>
                      <a:r>
                        <a:rPr lang="en-IN" sz="2100" baseline="0" dirty="0" smtClean="0">
                          <a:latin typeface="Calibri"/>
                          <a:ea typeface="Calibri"/>
                          <a:cs typeface="Times New Roman"/>
                        </a:rPr>
                        <a:t> among the grassroots officials with proven track record in the implementation of schemes at respective levels.</a:t>
                      </a:r>
                      <a:endParaRPr lang="en-IN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4" name="Picture 3" descr="SDG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9EFFA"/>
              </a:clrFrom>
              <a:clrTo>
                <a:srgbClr val="D9EFFA">
                  <a:alpha val="0"/>
                </a:srgbClr>
              </a:clrTo>
            </a:clrChange>
          </a:blip>
          <a:srcRect b="7692"/>
          <a:stretch>
            <a:fillRect/>
          </a:stretch>
        </p:blipFill>
        <p:spPr>
          <a:xfrm>
            <a:off x="10820400" y="1"/>
            <a:ext cx="990600" cy="91439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14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18842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8D7F33-3C5F-904A-BBA8-A1201C3CC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81" y="238541"/>
            <a:ext cx="10743057" cy="980660"/>
          </a:xfrm>
        </p:spPr>
        <p:txBody>
          <a:bodyPr anchor="b">
            <a:normAutofit/>
          </a:bodyPr>
          <a:lstStyle/>
          <a:p>
            <a:r>
              <a:rPr lang="en-IN" sz="5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Capacity Building</a:t>
            </a:r>
            <a:endParaRPr lang="en-US" sz="5400" b="1" dirty="0"/>
          </a:p>
        </p:txBody>
      </p:sp>
      <p:sp>
        <p:nvSpPr>
          <p:cNvPr id="84" name="sketchy line">
            <a:extLst>
              <a:ext uri="{FF2B5EF4-FFF2-40B4-BE49-F238E27FC236}">
                <a16:creationId xmlns:a16="http://schemas.microsoft.com/office/drawing/2014/main" xmlns="" id="{B2DD41CD-8F47-4F56-AD12-4E2FF7696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181" y="1681544"/>
            <a:ext cx="1069848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xmlns="" id="{90CA6E84-F6E6-4C85-8A94-F5D03C825C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390332"/>
              </p:ext>
            </p:extLst>
          </p:nvPr>
        </p:nvGraphicFramePr>
        <p:xfrm>
          <a:off x="228600" y="1676400"/>
          <a:ext cx="7162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SDG Logo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D9EFFA"/>
              </a:clrFrom>
              <a:clrTo>
                <a:srgbClr val="D9EFFA">
                  <a:alpha val="0"/>
                </a:srgbClr>
              </a:clrTo>
            </a:clrChange>
          </a:blip>
          <a:srcRect b="7692"/>
          <a:stretch>
            <a:fillRect/>
          </a:stretch>
        </p:blipFill>
        <p:spPr>
          <a:xfrm>
            <a:off x="10820400" y="1"/>
            <a:ext cx="990600" cy="914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362200"/>
            <a:ext cx="3740092" cy="280506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798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Way Forward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Preparation of Vision document</a:t>
            </a:r>
          </a:p>
          <a:p>
            <a:r>
              <a:rPr lang="en-US" dirty="0" smtClean="0"/>
              <a:t>Preparation of Baseline report along with SDG/LSDGs Index</a:t>
            </a:r>
          </a:p>
          <a:p>
            <a:r>
              <a:rPr lang="en-US" dirty="0" smtClean="0"/>
              <a:t>Preparation of District Indicator Framework &amp;  also relocating LIF of </a:t>
            </a:r>
            <a:r>
              <a:rPr lang="en-US" dirty="0" err="1" smtClean="0"/>
              <a:t>MoPR</a:t>
            </a:r>
            <a:r>
              <a:rPr lang="en-US" dirty="0" smtClean="0"/>
              <a:t>, </a:t>
            </a:r>
            <a:r>
              <a:rPr lang="en-US" dirty="0" err="1" smtClean="0"/>
              <a:t>GoI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District level training programmes</a:t>
            </a:r>
          </a:p>
          <a:p>
            <a:r>
              <a:rPr lang="en-US" dirty="0" smtClean="0"/>
              <a:t>District-Level Consultative Workshops</a:t>
            </a:r>
          </a:p>
          <a:p>
            <a:r>
              <a:rPr lang="en-US" dirty="0" smtClean="0"/>
              <a:t>Evidence Based planning</a:t>
            </a:r>
          </a:p>
          <a:p>
            <a:r>
              <a:rPr lang="en-US" dirty="0" smtClean="0"/>
              <a:t>Thematic Working Groups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16</a:t>
            </a:fld>
            <a:endParaRPr lang="en-IN"/>
          </a:p>
        </p:txBody>
      </p:sp>
      <p:pic>
        <p:nvPicPr>
          <p:cNvPr id="6" name="Picture 5" descr="SDG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9EFFA"/>
              </a:clrFrom>
              <a:clrTo>
                <a:srgbClr val="D9EFFA">
                  <a:alpha val="0"/>
                </a:srgbClr>
              </a:clrTo>
            </a:clrChange>
          </a:blip>
          <a:srcRect b="7692"/>
          <a:stretch>
            <a:fillRect/>
          </a:stretch>
        </p:blipFill>
        <p:spPr>
          <a:xfrm>
            <a:off x="10820400" y="1"/>
            <a:ext cx="99060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2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0" y="0"/>
            <a:ext cx="4572000" cy="762000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600" b="1" dirty="0"/>
              <a:t>Vision &amp; Road Map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669738"/>
              </p:ext>
            </p:extLst>
          </p:nvPr>
        </p:nvGraphicFramePr>
        <p:xfrm>
          <a:off x="705971" y="1447800"/>
          <a:ext cx="10591800" cy="3206997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23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Calibri"/>
                          <a:ea typeface="Calibri"/>
                          <a:cs typeface="Times New Roman"/>
                        </a:rPr>
                        <a:t>Activities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Calibri"/>
                          <a:ea typeface="Calibri"/>
                          <a:cs typeface="Times New Roman"/>
                        </a:rPr>
                        <a:t>Status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smtClean="0">
                          <a:latin typeface="Calibri"/>
                          <a:ea typeface="Calibri"/>
                          <a:cs typeface="Times New Roman"/>
                        </a:rPr>
                        <a:t>Decisions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47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latin typeface="Calibri"/>
                          <a:ea typeface="Calibri"/>
                          <a:cs typeface="Times New Roman"/>
                        </a:rPr>
                        <a:t>Vision for </a:t>
                      </a:r>
                      <a:r>
                        <a:rPr lang="en-IN" sz="2200" dirty="0" smtClean="0">
                          <a:latin typeface="Calibri"/>
                          <a:ea typeface="Calibri"/>
                          <a:cs typeface="Times New Roman"/>
                        </a:rPr>
                        <a:t>2030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Calibri"/>
                          <a:ea typeface="Calibri"/>
                          <a:cs typeface="Times New Roman"/>
                        </a:rPr>
                        <a:t>(2022-23</a:t>
                      </a:r>
                      <a:r>
                        <a:rPr lang="en-US" sz="2200" baseline="0" dirty="0" smtClean="0">
                          <a:latin typeface="Calibri"/>
                          <a:ea typeface="Calibri"/>
                          <a:cs typeface="Times New Roman"/>
                        </a:rPr>
                        <a:t> to 2029-30)</a:t>
                      </a:r>
                      <a:endParaRPr lang="en-IN" sz="22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PDPs at respect level focusing only on FC Grant and 1 or 2 PR &amp; DW </a:t>
                      </a:r>
                      <a:r>
                        <a:rPr lang="en-US" sz="22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Deptt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Schemes (LSDGs)</a:t>
                      </a:r>
                      <a:endParaRPr lang="en-IN" sz="22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2200" dirty="0" smtClean="0">
                          <a:latin typeface="Calibri"/>
                          <a:ea typeface="Calibri"/>
                          <a:cs typeface="Times New Roman"/>
                        </a:rPr>
                        <a:t>Whole of Govt Approach required by involving various Deptts</a:t>
                      </a:r>
                      <a:r>
                        <a:rPr lang="en-IN" sz="2200" baseline="0" dirty="0" smtClean="0">
                          <a:latin typeface="Calibri"/>
                          <a:ea typeface="Calibri"/>
                          <a:cs typeface="Times New Roman"/>
                        </a:rPr>
                        <a:t> while preparing PDP and Schematic Annual Action Plan.</a:t>
                      </a:r>
                    </a:p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2200" baseline="0" dirty="0" smtClean="0">
                          <a:latin typeface="Calibri"/>
                          <a:ea typeface="Calibri"/>
                          <a:cs typeface="Times New Roman"/>
                        </a:rPr>
                        <a:t>Thematic saturated approach be built into PDPs.</a:t>
                      </a:r>
                      <a:r>
                        <a:rPr lang="en-IN" sz="2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" name="Picture 3" descr="SDG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9EFFA"/>
              </a:clrFrom>
              <a:clrTo>
                <a:srgbClr val="D9EFFA">
                  <a:alpha val="0"/>
                </a:srgbClr>
              </a:clrTo>
            </a:clrChange>
          </a:blip>
          <a:srcRect b="7692"/>
          <a:stretch>
            <a:fillRect/>
          </a:stretch>
        </p:blipFill>
        <p:spPr>
          <a:xfrm>
            <a:off x="10820400" y="1"/>
            <a:ext cx="990600" cy="91439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17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7164"/>
            <a:ext cx="10252710" cy="595312"/>
          </a:xfrm>
        </p:spPr>
        <p:txBody>
          <a:bodyPr>
            <a:normAutofit fontScale="90000"/>
          </a:bodyPr>
          <a:lstStyle/>
          <a:p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21" y="752476"/>
            <a:ext cx="5407773" cy="2752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5" b="16445"/>
          <a:stretch/>
        </p:blipFill>
        <p:spPr>
          <a:xfrm>
            <a:off x="5707100" y="733426"/>
            <a:ext cx="5178643" cy="2771775"/>
          </a:xfrm>
          <a:prstGeom prst="rect">
            <a:avLst/>
          </a:prstGeom>
        </p:spPr>
      </p:pic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20" y="3581400"/>
            <a:ext cx="3513251" cy="318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327" y="3581399"/>
            <a:ext cx="3829780" cy="318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962" y="3581399"/>
            <a:ext cx="3699764" cy="318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18</a:t>
            </a:fld>
            <a:endParaRPr lang="en-IN"/>
          </a:p>
        </p:txBody>
      </p:sp>
      <p:pic>
        <p:nvPicPr>
          <p:cNvPr id="10" name="Picture 9" descr="SDG Logo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D9EFFA"/>
              </a:clrFrom>
              <a:clrTo>
                <a:srgbClr val="D9EFFA">
                  <a:alpha val="0"/>
                </a:srgbClr>
              </a:clrTo>
            </a:clrChange>
          </a:blip>
          <a:srcRect b="7692"/>
          <a:stretch>
            <a:fillRect/>
          </a:stretch>
        </p:blipFill>
        <p:spPr>
          <a:xfrm>
            <a:off x="10820400" y="1"/>
            <a:ext cx="99060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7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-cover-thank-youx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3" t="3412" r="54487"/>
          <a:stretch>
            <a:fillRect/>
          </a:stretch>
        </p:blipFill>
        <p:spPr>
          <a:xfrm>
            <a:off x="3429000" y="304800"/>
            <a:ext cx="5257800" cy="52133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600" y="5638800"/>
            <a:ext cx="50292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Your valued Feedback Please !!</a:t>
            </a:r>
            <a:endParaRPr lang="en-IN" sz="2400" b="1" i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FF9FB-76AE-440A-B4D5-8970A000F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64" y="267855"/>
            <a:ext cx="10216969" cy="637020"/>
          </a:xfrm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Institutional Mechanism: </a:t>
            </a:r>
            <a:endParaRPr lang="en-IN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29F81A-D896-4409-96FF-BE3A1CC2FE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536" y="1047750"/>
            <a:ext cx="10300833" cy="5562600"/>
          </a:xfrm>
        </p:spPr>
        <p:txBody>
          <a:bodyPr rtlCol="0">
            <a:normAutofit fontScale="92500" lnSpcReduction="10000"/>
          </a:bodyPr>
          <a:lstStyle/>
          <a:p>
            <a:pPr marL="91440" indent="-91440" algn="just">
              <a:buFont typeface="Wingdings" panose="05000000000000000000" pitchFamily="2" charset="2"/>
              <a:buChar char="Ø"/>
              <a:defRPr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State-level SDG Coordination Cell in P&amp;C Department</a:t>
            </a:r>
          </a:p>
          <a:p>
            <a:pPr marL="91440" indent="-91440" algn="just">
              <a:buFont typeface="Wingdings" panose="05000000000000000000" pitchFamily="2" charset="2"/>
              <a:buChar char="Ø"/>
              <a:defRPr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 (PMU)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up in P&amp;C Department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sector-specific experts to drive SDG momentum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State:  Strategic, Time-bound and Coordinated Efforts </a:t>
            </a:r>
          </a:p>
          <a:p>
            <a:pPr marL="91440" indent="-91440" algn="just">
              <a:buFont typeface="Wingdings" panose="05000000000000000000" pitchFamily="2" charset="2"/>
              <a:buChar char="Ø"/>
              <a:defRPr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SDG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have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been constituted in 37 SDG-Implementing Department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</a:p>
          <a:p>
            <a:pPr marL="91440" indent="-91440" algn="just">
              <a:buFont typeface="Wingdings" panose="05000000000000000000" pitchFamily="2" charset="2"/>
              <a:buChar char="Ø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District Collectors have formed their District SDG Cells in line with formal letter from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DC-cum-ACS focusing on LSDGs.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District SDG cells consists of one Nodal Officer (PD, DRDA or ADM) and numerous Programme Officers from relevant line departments. 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the three tiers of PRIs and all ULBs of the State -for effective monitoring of SDGs at local level.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 guideline on </a:t>
            </a:r>
            <a:r>
              <a:rPr lang="en-US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SoP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relating to different thematic goal already issued by P &amp; C as well as PR &amp; DW </a:t>
            </a:r>
            <a:r>
              <a:rPr lang="en-US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Deptt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" indent="-91440" eaLnBrk="1" fontAlgn="auto" hangingPunct="1">
              <a:defRPr/>
            </a:pPr>
            <a:endParaRPr lang="en-IN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2</a:t>
            </a:fld>
            <a:endParaRPr lang="en-IN"/>
          </a:p>
        </p:txBody>
      </p:sp>
      <p:pic>
        <p:nvPicPr>
          <p:cNvPr id="6" name="Picture 5" descr="SDG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9EFFA"/>
              </a:clrFrom>
              <a:clrTo>
                <a:srgbClr val="D9EFFA">
                  <a:alpha val="0"/>
                </a:srgbClr>
              </a:clrTo>
            </a:clrChange>
          </a:blip>
          <a:srcRect b="7692"/>
          <a:stretch>
            <a:fillRect/>
          </a:stretch>
        </p:blipFill>
        <p:spPr>
          <a:xfrm>
            <a:off x="10820400" y="1"/>
            <a:ext cx="99060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4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Implementation Mechanism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I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 Steering Committee on localisation of SDGs has been constituted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State-level Nodal Officers selected keeping in mind long tenure of service at least 10 years of Service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PD DRDAs of the Districts declared as Nodal Officers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stakeholders at the district are part of the District SDG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17895" y="1690689"/>
            <a:ext cx="5052060" cy="436020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3</a:t>
            </a:fld>
            <a:endParaRPr lang="en-IN"/>
          </a:p>
        </p:txBody>
      </p:sp>
      <p:pic>
        <p:nvPicPr>
          <p:cNvPr id="7" name="Picture 6" descr="SDG Logo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9EFFA"/>
              </a:clrFrom>
              <a:clrTo>
                <a:srgbClr val="D9EFFA">
                  <a:alpha val="0"/>
                </a:srgbClr>
              </a:clrTo>
            </a:clrChange>
          </a:blip>
          <a:srcRect b="7692"/>
          <a:stretch>
            <a:fillRect/>
          </a:stretch>
        </p:blipFill>
        <p:spPr>
          <a:xfrm>
            <a:off x="10820400" y="1"/>
            <a:ext cx="99060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3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0" y="0"/>
            <a:ext cx="5562600" cy="762000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600" b="1" dirty="0"/>
              <a:t>Implementing Mechanism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643028"/>
              </p:ext>
            </p:extLst>
          </p:nvPr>
        </p:nvGraphicFramePr>
        <p:xfrm>
          <a:off x="76201" y="914400"/>
          <a:ext cx="11734799" cy="2881925"/>
        </p:xfrm>
        <a:graphic>
          <a:graphicData uri="http://schemas.openxmlformats.org/drawingml/2006/table">
            <a:tbl>
              <a:tblPr/>
              <a:tblGrid>
                <a:gridCol w="29717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110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519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39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Calibri"/>
                          <a:ea typeface="Calibri"/>
                          <a:cs typeface="Times New Roman"/>
                        </a:rPr>
                        <a:t>Activities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Calibri"/>
                          <a:ea typeface="Calibri"/>
                          <a:cs typeface="Times New Roman"/>
                        </a:rPr>
                        <a:t>Status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smtClean="0">
                          <a:latin typeface="Calibri"/>
                          <a:ea typeface="Calibri"/>
                          <a:cs typeface="Times New Roman"/>
                        </a:rPr>
                        <a:t>Decisions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685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 smtClean="0">
                          <a:latin typeface="Calibri"/>
                          <a:ea typeface="Calibri"/>
                          <a:cs typeface="Times New Roman"/>
                        </a:rPr>
                        <a:t>Working</a:t>
                      </a:r>
                      <a:r>
                        <a:rPr lang="en-IN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out KPIs for the 3 Tier PRIs in tune with the PDPs till 2025-26 (</a:t>
                      </a:r>
                      <a:r>
                        <a:rPr lang="en-IN" sz="1800" baseline="0" dirty="0" smtClean="0">
                          <a:latin typeface="+mn-lt"/>
                          <a:ea typeface="Calibri"/>
                          <a:cs typeface="Times New Roman"/>
                        </a:rPr>
                        <a:t>FCA) + AAP of Flagship Programs (MGNREGA, SBM, JJM, RH, RURBAN, DDU-GKY, BASUDHA </a:t>
                      </a:r>
                      <a:r>
                        <a:rPr lang="en-IN" sz="18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etc</a:t>
                      </a:r>
                      <a:r>
                        <a:rPr lang="en-IN" sz="1800" baseline="0" dirty="0" smtClean="0"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IN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Calibri"/>
                          <a:ea typeface="Calibri"/>
                          <a:cs typeface="Times New Roman"/>
                        </a:rPr>
                        <a:t>Dashboard</a:t>
                      </a:r>
                      <a:r>
                        <a:rPr lang="en-US" sz="2100" baseline="0" dirty="0" smtClean="0">
                          <a:latin typeface="Calibri"/>
                          <a:ea typeface="Calibri"/>
                          <a:cs typeface="Times New Roman"/>
                        </a:rPr>
                        <a:t> indicators are there to measure the district wise program performance</a:t>
                      </a:r>
                      <a:endParaRPr lang="en-IN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latin typeface="Calibri"/>
                          <a:ea typeface="Calibri"/>
                          <a:cs typeface="Times New Roman"/>
                        </a:rPr>
                        <a:t>The State team developing KPIs for GPs in tune with the various program deliverables / indicators.</a:t>
                      </a:r>
                      <a:endParaRPr lang="en-IN" sz="2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" name="Picture 4" descr="SDG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9EFFA"/>
              </a:clrFrom>
              <a:clrTo>
                <a:srgbClr val="D9EFFA">
                  <a:alpha val="0"/>
                </a:srgbClr>
              </a:clrTo>
            </a:clrChange>
          </a:blip>
          <a:srcRect b="7692"/>
          <a:stretch>
            <a:fillRect/>
          </a:stretch>
        </p:blipFill>
        <p:spPr>
          <a:xfrm>
            <a:off x="10820400" y="1"/>
            <a:ext cx="990600" cy="91439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765847"/>
              </p:ext>
            </p:extLst>
          </p:nvPr>
        </p:nvGraphicFramePr>
        <p:xfrm>
          <a:off x="190499" y="4751432"/>
          <a:ext cx="11506201" cy="1656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43101">
                  <a:extLst>
                    <a:ext uri="{9D8B030D-6E8A-4147-A177-3AD203B41FA5}">
                      <a16:colId xmlns:a16="http://schemas.microsoft.com/office/drawing/2014/main" xmlns="" val="3532666869"/>
                    </a:ext>
                  </a:extLst>
                </a:gridCol>
                <a:gridCol w="1344385">
                  <a:extLst>
                    <a:ext uri="{9D8B030D-6E8A-4147-A177-3AD203B41FA5}">
                      <a16:colId xmlns:a16="http://schemas.microsoft.com/office/drawing/2014/main" xmlns="" val="2073940612"/>
                    </a:ext>
                  </a:extLst>
                </a:gridCol>
                <a:gridCol w="1643743">
                  <a:extLst>
                    <a:ext uri="{9D8B030D-6E8A-4147-A177-3AD203B41FA5}">
                      <a16:colId xmlns:a16="http://schemas.microsoft.com/office/drawing/2014/main" xmlns="" val="427358091"/>
                    </a:ext>
                  </a:extLst>
                </a:gridCol>
                <a:gridCol w="1583872">
                  <a:extLst>
                    <a:ext uri="{9D8B030D-6E8A-4147-A177-3AD203B41FA5}">
                      <a16:colId xmlns:a16="http://schemas.microsoft.com/office/drawing/2014/main" xmlns="" val="356973268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82853352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538518842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xmlns="" val="27132707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KPI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/ No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2022-23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2023-24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2024-25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2025-26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Remarks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2305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Own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GP buildings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If no, year of completion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8348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r>
                        <a:rPr lang="en-US" baseline="0" dirty="0" smtClean="0"/>
                        <a:t> coverage FHSTW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If not 100%,</a:t>
                      </a:r>
                      <a:r>
                        <a:rPr lang="en-US" baseline="0" dirty="0" smtClean="0"/>
                        <a:t> Year wise staggering % of coverage to be worked out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164093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33849" y="4225498"/>
            <a:ext cx="361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An Indicative template</a:t>
            </a:r>
            <a:endParaRPr lang="en-IN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306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OSIF 2.0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9304" y="1825625"/>
            <a:ext cx="4773454" cy="4351338"/>
          </a:xfrm>
        </p:spPr>
        <p:txBody>
          <a:bodyPr>
            <a:normAutofit lnSpcReduction="10000"/>
          </a:bodyPr>
          <a:lstStyle/>
          <a:p>
            <a:pPr lvl="1" algn="just">
              <a:spcBef>
                <a:spcPts val="1200"/>
              </a:spcBef>
            </a:pPr>
            <a:r>
              <a:rPr lang="en-IN" dirty="0" smtClean="0"/>
              <a:t>Planning &amp; Convergence Department declared as Nodal Department to monitor progress SDGs in the State.  </a:t>
            </a:r>
          </a:p>
          <a:p>
            <a:pPr lvl="1" algn="just">
              <a:spcBef>
                <a:spcPts val="1200"/>
              </a:spcBef>
            </a:pPr>
            <a:r>
              <a:rPr lang="en-GB" dirty="0" smtClean="0"/>
              <a:t>Odisha SDG Indicator Framework (2019) with 367 indicators– To track the progress of SDGs in the State</a:t>
            </a:r>
          </a:p>
          <a:p>
            <a:pPr lvl="1" algn="just">
              <a:spcBef>
                <a:spcPts val="1200"/>
              </a:spcBef>
            </a:pPr>
            <a:r>
              <a:rPr lang="en-GB" dirty="0" smtClean="0"/>
              <a:t>Currently, OSIF Version 2.0 has been prepared with 292 indicators </a:t>
            </a:r>
          </a:p>
          <a:p>
            <a:pPr lvl="1" algn="just">
              <a:spcBef>
                <a:spcPts val="1200"/>
              </a:spcBef>
            </a:pPr>
            <a:endParaRPr lang="en-IN" dirty="0" smtClean="0"/>
          </a:p>
          <a:p>
            <a:pPr lvl="1" algn="just">
              <a:spcBef>
                <a:spcPts val="1200"/>
              </a:spcBef>
            </a:pP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IN" dirty="0"/>
          </a:p>
        </p:txBody>
      </p:sp>
      <p:grpSp>
        <p:nvGrpSpPr>
          <p:cNvPr id="3" name="object 4"/>
          <p:cNvGrpSpPr/>
          <p:nvPr/>
        </p:nvGrpSpPr>
        <p:grpSpPr>
          <a:xfrm>
            <a:off x="5117069" y="1717073"/>
            <a:ext cx="6463664" cy="4102702"/>
            <a:chOff x="0" y="764700"/>
            <a:chExt cx="9144000" cy="6093298"/>
          </a:xfrm>
        </p:grpSpPr>
        <p:sp>
          <p:nvSpPr>
            <p:cNvPr id="7" name="object 5"/>
            <p:cNvSpPr/>
            <p:nvPr/>
          </p:nvSpPr>
          <p:spPr>
            <a:xfrm>
              <a:off x="0" y="1261052"/>
              <a:ext cx="9144000" cy="559694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6"/>
            <p:cNvSpPr/>
            <p:nvPr/>
          </p:nvSpPr>
          <p:spPr>
            <a:xfrm>
              <a:off x="0" y="764700"/>
              <a:ext cx="9144000" cy="60932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5</a:t>
            </a:fld>
            <a:endParaRPr lang="en-IN"/>
          </a:p>
        </p:txBody>
      </p:sp>
      <p:pic>
        <p:nvPicPr>
          <p:cNvPr id="10" name="Picture 9" descr="SDG Logo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D9EFFA"/>
              </a:clrFrom>
              <a:clrTo>
                <a:srgbClr val="D9EFFA">
                  <a:alpha val="0"/>
                </a:srgbClr>
              </a:clrTo>
            </a:clrChange>
          </a:blip>
          <a:srcRect b="7692"/>
          <a:stretch>
            <a:fillRect/>
          </a:stretch>
        </p:blipFill>
        <p:spPr>
          <a:xfrm>
            <a:off x="10820400" y="1"/>
            <a:ext cx="990600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4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0" y="0"/>
            <a:ext cx="5410200" cy="457200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b="1" dirty="0"/>
              <a:t>Implementing </a:t>
            </a:r>
            <a:r>
              <a:rPr lang="en-IN" sz="2400" b="1" dirty="0" smtClean="0"/>
              <a:t>Mechanism  </a:t>
            </a:r>
            <a:r>
              <a:rPr lang="en-IN" sz="2400" b="1" dirty="0" err="1" smtClean="0"/>
              <a:t>Contd</a:t>
            </a:r>
            <a:r>
              <a:rPr lang="en-IN" sz="2400" b="1" dirty="0" smtClean="0"/>
              <a:t>…</a:t>
            </a:r>
            <a:endParaRPr lang="en-IN" sz="2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596816"/>
              </p:ext>
            </p:extLst>
          </p:nvPr>
        </p:nvGraphicFramePr>
        <p:xfrm>
          <a:off x="381000" y="685800"/>
          <a:ext cx="11201401" cy="5336834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720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Calibri"/>
                          <a:ea typeface="Calibri"/>
                          <a:cs typeface="Times New Roman"/>
                        </a:rPr>
                        <a:t>Activities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Calibri"/>
                          <a:ea typeface="Calibri"/>
                          <a:cs typeface="Times New Roman"/>
                        </a:rPr>
                        <a:t>Status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smtClean="0">
                          <a:latin typeface="Calibri"/>
                          <a:ea typeface="Calibri"/>
                          <a:cs typeface="Times New Roman"/>
                        </a:rPr>
                        <a:t>Decisions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96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50" dirty="0">
                          <a:latin typeface="Calibri"/>
                          <a:ea typeface="Calibri"/>
                          <a:cs typeface="Times New Roman"/>
                        </a:rPr>
                        <a:t>Convergent Planning, implementation and monitoring at </a:t>
                      </a:r>
                      <a:r>
                        <a:rPr lang="en-IN" sz="2250" dirty="0" err="1">
                          <a:latin typeface="Calibri"/>
                          <a:ea typeface="Calibri"/>
                          <a:cs typeface="Times New Roman"/>
                        </a:rPr>
                        <a:t>Panchayat</a:t>
                      </a:r>
                      <a:r>
                        <a:rPr lang="en-IN" sz="2250" dirty="0">
                          <a:latin typeface="Calibri"/>
                          <a:ea typeface="Calibri"/>
                          <a:cs typeface="Times New Roman"/>
                        </a:rPr>
                        <a:t> level. Accordingly capturing resource envelope of these schemes in the GPDP, BPDP and DPDP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5138" indent="-465138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50" dirty="0" smtClean="0">
                          <a:latin typeface="Calibri"/>
                          <a:ea typeface="Calibri"/>
                          <a:cs typeface="Times New Roman"/>
                        </a:rPr>
                        <a:t>Convergent planning limited to 2 or 3 schemes under</a:t>
                      </a:r>
                      <a:r>
                        <a:rPr lang="en-US" sz="2250" baseline="0" dirty="0" smtClean="0">
                          <a:latin typeface="Calibri"/>
                          <a:ea typeface="Calibri"/>
                          <a:cs typeface="Times New Roman"/>
                        </a:rPr>
                        <a:t> GPDP, BPDP &amp; DPDP (Intra- Deptt, not Inter-Deptts)</a:t>
                      </a:r>
                    </a:p>
                    <a:p>
                      <a:pPr marL="465138" indent="-465138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50" baseline="0" dirty="0" smtClean="0">
                          <a:latin typeface="Calibri"/>
                          <a:ea typeface="Calibri"/>
                          <a:cs typeface="Times New Roman"/>
                        </a:rPr>
                        <a:t>Limited Resource Envelop</a:t>
                      </a:r>
                      <a:endParaRPr lang="en-IN" sz="22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5138" indent="-465138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IN" sz="2250" dirty="0" smtClean="0">
                          <a:latin typeface="+mn-lt"/>
                          <a:ea typeface="Calibri"/>
                          <a:cs typeface="Times New Roman"/>
                        </a:rPr>
                        <a:t>Convergence meeting with different line departments to ensure convergence of funds / programmes under GPDP/BPDP/DPDP in addressing issues.</a:t>
                      </a:r>
                    </a:p>
                    <a:p>
                      <a:pPr marL="465138" indent="-465138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IN" sz="2250" dirty="0" smtClean="0">
                          <a:latin typeface="+mn-lt"/>
                          <a:ea typeface="Calibri"/>
                          <a:cs typeface="Times New Roman"/>
                        </a:rPr>
                        <a:t>To set up GP/ Block / District level targets with measurable indicators having convergence possibilities and resource mobilization.</a:t>
                      </a:r>
                    </a:p>
                    <a:p>
                      <a:pPr marL="465138" indent="-465138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IN" sz="2250" dirty="0" smtClean="0">
                          <a:latin typeface="+mn-lt"/>
                          <a:ea typeface="Calibri"/>
                          <a:cs typeface="Times New Roman"/>
                        </a:rPr>
                        <a:t>Identifying  Nodal Officers of Line Deptts and coordination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" name="Picture 3" descr="SDG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9EFFA"/>
              </a:clrFrom>
              <a:clrTo>
                <a:srgbClr val="D9EFFA">
                  <a:alpha val="0"/>
                </a:srgbClr>
              </a:clrTo>
            </a:clrChange>
          </a:blip>
          <a:srcRect b="7692"/>
          <a:stretch>
            <a:fillRect/>
          </a:stretch>
        </p:blipFill>
        <p:spPr>
          <a:xfrm>
            <a:off x="10820400" y="1"/>
            <a:ext cx="990600" cy="91439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0" y="0"/>
            <a:ext cx="5410200" cy="457200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b="1" dirty="0"/>
              <a:t>Implementing </a:t>
            </a:r>
            <a:r>
              <a:rPr lang="en-IN" sz="2400" b="1" dirty="0" smtClean="0"/>
              <a:t>Mechanism  </a:t>
            </a:r>
            <a:r>
              <a:rPr lang="en-IN" sz="2400" b="1" dirty="0" err="1" smtClean="0"/>
              <a:t>Contd</a:t>
            </a:r>
            <a:r>
              <a:rPr lang="en-IN" sz="2400" b="1" dirty="0" smtClean="0"/>
              <a:t>…</a:t>
            </a:r>
            <a:endParaRPr lang="en-IN" sz="2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036105"/>
              </p:ext>
            </p:extLst>
          </p:nvPr>
        </p:nvGraphicFramePr>
        <p:xfrm>
          <a:off x="495300" y="1143000"/>
          <a:ext cx="10820400" cy="5156204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9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Calibri"/>
                          <a:ea typeface="Calibri"/>
                          <a:cs typeface="Times New Roman"/>
                        </a:rPr>
                        <a:t>Activities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Calibri"/>
                          <a:ea typeface="Calibri"/>
                          <a:cs typeface="Times New Roman"/>
                        </a:rPr>
                        <a:t>Status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smtClean="0">
                          <a:latin typeface="Calibri"/>
                          <a:ea typeface="Calibri"/>
                          <a:cs typeface="Times New Roman"/>
                        </a:rPr>
                        <a:t>Decisions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764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latin typeface="Calibri"/>
                          <a:ea typeface="Calibri"/>
                          <a:cs typeface="Times New Roman"/>
                        </a:rPr>
                        <a:t>Clearly laying out Physical and Financial targets in these planning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200" dirty="0" smtClean="0"/>
                        <a:t>The Physical &amp; Financial Targets under</a:t>
                      </a:r>
                      <a:r>
                        <a:rPr lang="en-US" sz="2200" baseline="0" dirty="0" smtClean="0"/>
                        <a:t> GPDP / BPDP / DPDP are not based on situational report, sourced from Situational Analysis Report, MA Survey, VRP Survey etc.</a:t>
                      </a:r>
                      <a:endParaRPr lang="en-IN" sz="22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 smtClean="0">
                          <a:latin typeface="Calibri"/>
                          <a:ea typeface="Calibri"/>
                          <a:cs typeface="Times New Roman"/>
                        </a:rPr>
                        <a:t>Concerned Line Deptts are to attend the meetings of GPDP, BPDP &amp; DPDP at the respective levels for wider consultation for working out physical</a:t>
                      </a:r>
                      <a:r>
                        <a:rPr lang="en-IN" sz="2200" baseline="0" dirty="0" smtClean="0">
                          <a:latin typeface="Calibri"/>
                          <a:ea typeface="Calibri"/>
                          <a:cs typeface="Times New Roman"/>
                        </a:rPr>
                        <a:t> &amp; financial target through common resource envelop.</a:t>
                      </a:r>
                      <a:r>
                        <a:rPr lang="en-IN" sz="2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2200" b="1" dirty="0" smtClean="0">
                          <a:latin typeface="Calibri"/>
                          <a:ea typeface="Calibri"/>
                          <a:cs typeface="Times New Roman"/>
                        </a:rPr>
                        <a:t>(Whole of Govt. Approach).</a:t>
                      </a:r>
                      <a:endParaRPr lang="en-IN" sz="2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764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latin typeface="Calibri"/>
                          <a:ea typeface="Calibri"/>
                          <a:cs typeface="Times New Roman"/>
                        </a:rPr>
                        <a:t>Involvement of different stakeholders including NGOs, </a:t>
                      </a:r>
                      <a:r>
                        <a:rPr lang="en-IN" sz="2200" dirty="0" smtClean="0">
                          <a:latin typeface="Calibri"/>
                          <a:ea typeface="Calibri"/>
                          <a:cs typeface="Times New Roman"/>
                        </a:rPr>
                        <a:t>INGOs</a:t>
                      </a:r>
                      <a:r>
                        <a:rPr lang="en-IN" sz="2200" dirty="0">
                          <a:latin typeface="Calibri"/>
                          <a:ea typeface="Calibri"/>
                          <a:cs typeface="Times New Roman"/>
                        </a:rPr>
                        <a:t>, domain experts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Is under process.</a:t>
                      </a:r>
                      <a:endParaRPr lang="en-IN" sz="22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 smtClean="0">
                          <a:latin typeface="Calibri"/>
                          <a:ea typeface="Calibri"/>
                          <a:cs typeface="Times New Roman"/>
                        </a:rPr>
                        <a:t>Whole of Society Approach be put in place prior to finalization of Panchayat</a:t>
                      </a:r>
                      <a:r>
                        <a:rPr lang="en-IN" sz="2200" baseline="0" dirty="0" smtClean="0">
                          <a:latin typeface="Calibri"/>
                          <a:ea typeface="Calibri"/>
                          <a:cs typeface="Times New Roman"/>
                        </a:rPr>
                        <a:t> Development Plan involving all Stakeholders. </a:t>
                      </a:r>
                      <a:endParaRPr lang="en-IN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4" name="Picture 3" descr="SDG 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9EFFA"/>
              </a:clrFrom>
              <a:clrTo>
                <a:srgbClr val="D9EFFA">
                  <a:alpha val="0"/>
                </a:srgbClr>
              </a:clrTo>
            </a:clrChange>
          </a:blip>
          <a:srcRect b="7692"/>
          <a:stretch>
            <a:fillRect/>
          </a:stretch>
        </p:blipFill>
        <p:spPr>
          <a:xfrm>
            <a:off x="10820400" y="1"/>
            <a:ext cx="990600" cy="91439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0" y="0"/>
            <a:ext cx="4572000" cy="762000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600" b="1" dirty="0" smtClean="0"/>
              <a:t>Important Circulars</a:t>
            </a:r>
            <a:endParaRPr lang="en-IN" sz="3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669738"/>
              </p:ext>
            </p:extLst>
          </p:nvPr>
        </p:nvGraphicFramePr>
        <p:xfrm>
          <a:off x="685800" y="990600"/>
          <a:ext cx="10591800" cy="5682742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23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 smtClean="0">
                          <a:latin typeface="Calibri"/>
                          <a:ea typeface="Calibri"/>
                          <a:cs typeface="Times New Roman"/>
                        </a:rPr>
                        <a:t>State</a:t>
                      </a:r>
                      <a:r>
                        <a:rPr lang="en-IN" sz="2400" baseline="0" dirty="0" smtClean="0">
                          <a:latin typeface="Calibri"/>
                          <a:ea typeface="Calibri"/>
                          <a:cs typeface="Times New Roman"/>
                        </a:rPr>
                        <a:t> Level Steering Committee Core Committee for LSDGs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 smtClean="0">
                          <a:latin typeface="Calibri"/>
                          <a:ea typeface="Calibri"/>
                          <a:cs typeface="Times New Roman"/>
                        </a:rPr>
                        <a:t>Chaired by Development</a:t>
                      </a:r>
                      <a:r>
                        <a:rPr lang="en-IN" sz="2400" baseline="0" dirty="0" smtClean="0">
                          <a:latin typeface="Calibri"/>
                          <a:ea typeface="Calibri"/>
                          <a:cs typeface="Times New Roman"/>
                        </a:rPr>
                        <a:t> Commissioner and other Departmental Secretaries </a:t>
                      </a:r>
                      <a:endParaRPr lang="en-IN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>
                          <a:latin typeface="+mn-lt"/>
                          <a:ea typeface="Calibri"/>
                          <a:cs typeface="Times New Roman"/>
                          <a:hlinkClick r:id="rId2" action="ppaction://hlinkfile"/>
                        </a:rPr>
                        <a:t>Letter</a:t>
                      </a:r>
                      <a:r>
                        <a:rPr lang="en-IN" sz="2400" baseline="0" dirty="0" smtClean="0">
                          <a:latin typeface="+mn-lt"/>
                          <a:ea typeface="Calibri"/>
                          <a:cs typeface="Times New Roman"/>
                          <a:hlinkClick r:id="rId2" action="ppaction://hlinkfile"/>
                        </a:rPr>
                        <a:t> Link</a:t>
                      </a:r>
                      <a:endParaRPr lang="en-IN" sz="2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47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 smtClean="0">
                          <a:latin typeface="Calibri"/>
                          <a:ea typeface="Calibri"/>
                          <a:cs typeface="Times New Roman"/>
                        </a:rPr>
                        <a:t>PR &amp; DW </a:t>
                      </a:r>
                      <a:r>
                        <a:rPr lang="en-IN" sz="2200" dirty="0" err="1" smtClean="0">
                          <a:latin typeface="Calibri"/>
                          <a:ea typeface="Calibri"/>
                          <a:cs typeface="Times New Roman"/>
                        </a:rPr>
                        <a:t>Deptt</a:t>
                      </a:r>
                      <a:r>
                        <a:rPr lang="en-IN" sz="2200" dirty="0" smtClean="0">
                          <a:latin typeface="Calibri"/>
                          <a:ea typeface="Calibri"/>
                          <a:cs typeface="Times New Roman"/>
                        </a:rPr>
                        <a:t>. Core committee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22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Chaired</a:t>
                      </a:r>
                      <a:r>
                        <a:rPr lang="en-IN" sz="22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by Principal </a:t>
                      </a:r>
                      <a:r>
                        <a:rPr lang="en-IN" sz="2200" kern="1200" baseline="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Secrteary</a:t>
                      </a:r>
                      <a:r>
                        <a:rPr lang="en-IN" sz="22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PR &amp; DW Department along with Directors, Special Secretaries and SDG Cell Officials</a:t>
                      </a:r>
                      <a:endParaRPr lang="en-IN" sz="22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200" dirty="0" smtClean="0">
                          <a:latin typeface="Calibri"/>
                          <a:ea typeface="Calibri"/>
                          <a:cs typeface="Times New Roman"/>
                          <a:hlinkClick r:id="rId3" action="ppaction://hlinkfile"/>
                        </a:rPr>
                        <a:t>Letter</a:t>
                      </a:r>
                      <a:r>
                        <a:rPr lang="en-IN" sz="2200" baseline="0" dirty="0" smtClean="0">
                          <a:latin typeface="Calibri"/>
                          <a:ea typeface="Calibri"/>
                          <a:cs typeface="Times New Roman"/>
                          <a:hlinkClick r:id="rId3" action="ppaction://hlinkfile"/>
                        </a:rPr>
                        <a:t> Link</a:t>
                      </a:r>
                      <a:endParaRPr lang="en-IN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47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 smtClean="0">
                          <a:latin typeface="Calibri"/>
                          <a:ea typeface="Calibri"/>
                          <a:cs typeface="Times New Roman"/>
                        </a:rPr>
                        <a:t>One day Orientation</a:t>
                      </a:r>
                      <a:r>
                        <a:rPr lang="en-IN" sz="2200" baseline="0" dirty="0" smtClean="0">
                          <a:latin typeface="Calibri"/>
                          <a:ea typeface="Calibri"/>
                          <a:cs typeface="Times New Roman"/>
                        </a:rPr>
                        <a:t> on SDG/ LSDGs to PR &amp; DW Department Officials</a:t>
                      </a:r>
                      <a:endParaRPr lang="en-IN" sz="22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22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Chaired by Principal Secretary,</a:t>
                      </a:r>
                      <a:r>
                        <a:rPr lang="en-IN" sz="22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Directors, </a:t>
                      </a:r>
                      <a:r>
                        <a:rPr lang="en-IN" sz="2200" kern="1200" baseline="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SPl</a:t>
                      </a:r>
                      <a:r>
                        <a:rPr lang="en-IN" sz="22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Secretaries, Senior Officials and SDG Cell Officials of PR &amp; DW </a:t>
                      </a:r>
                      <a:r>
                        <a:rPr lang="en-IN" sz="2200" kern="1200" baseline="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Deprt</a:t>
                      </a:r>
                      <a:r>
                        <a:rPr lang="en-IN" sz="2200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n-IN" sz="22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200" dirty="0" smtClean="0">
                          <a:latin typeface="Calibri"/>
                          <a:ea typeface="Calibri"/>
                          <a:cs typeface="Times New Roman"/>
                          <a:hlinkClick r:id="rId4" action="ppaction://hlinkfile"/>
                        </a:rPr>
                        <a:t>Letter Link</a:t>
                      </a:r>
                      <a:endParaRPr lang="en-IN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847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 err="1" smtClean="0">
                          <a:latin typeface="Calibri"/>
                          <a:ea typeface="Calibri"/>
                          <a:cs typeface="Times New Roman"/>
                        </a:rPr>
                        <a:t>Sankalp</a:t>
                      </a:r>
                      <a:r>
                        <a:rPr lang="en-IN" sz="2200" dirty="0" smtClean="0">
                          <a:latin typeface="Calibri"/>
                          <a:ea typeface="Calibri"/>
                          <a:cs typeface="Times New Roman"/>
                        </a:rPr>
                        <a:t>/ AKAM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22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Issued Instruction to conduct Special Gram </a:t>
                      </a:r>
                      <a:r>
                        <a:rPr lang="en-IN" sz="2200" kern="120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Sabh</a:t>
                      </a:r>
                      <a:r>
                        <a:rPr lang="en-IN" sz="2200" kern="12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(PR &amp; DW Department)</a:t>
                      </a:r>
                      <a:endParaRPr lang="en-IN" sz="2200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200" dirty="0" smtClean="0">
                          <a:latin typeface="Calibri"/>
                          <a:ea typeface="Calibri"/>
                          <a:cs typeface="Times New Roman"/>
                          <a:hlinkClick r:id="rId5" action="ppaction://hlinkfile"/>
                        </a:rPr>
                        <a:t>Letter Link</a:t>
                      </a:r>
                      <a:endParaRPr lang="en-IN" sz="2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SDG Logo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D9EFFA"/>
              </a:clrFrom>
              <a:clrTo>
                <a:srgbClr val="D9EFFA">
                  <a:alpha val="0"/>
                </a:srgbClr>
              </a:clrTo>
            </a:clrChange>
          </a:blip>
          <a:srcRect b="7692"/>
          <a:stretch>
            <a:fillRect/>
          </a:stretch>
        </p:blipFill>
        <p:spPr>
          <a:xfrm>
            <a:off x="10820400" y="1"/>
            <a:ext cx="990600" cy="91439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18842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8D7F33-3C5F-904A-BBA8-A1201C3CC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181" y="238540"/>
            <a:ext cx="10743057" cy="1434415"/>
          </a:xfrm>
        </p:spPr>
        <p:txBody>
          <a:bodyPr anchor="b">
            <a:normAutofit/>
          </a:bodyPr>
          <a:lstStyle/>
          <a:p>
            <a:r>
              <a:rPr lang="en-IN" sz="5400" b="1" dirty="0">
                <a:latin typeface="Times New Roman" panose="02020603050405020304" pitchFamily="18" charset="0"/>
                <a:ea typeface="Calibri" panose="020F0502020204030204" pitchFamily="34" charset="0"/>
              </a:rPr>
              <a:t>SDG Budget in </a:t>
            </a:r>
            <a:r>
              <a:rPr lang="en-IN" sz="5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Odisha</a:t>
            </a:r>
            <a:endParaRPr lang="en-US" sz="5400" b="1" dirty="0"/>
          </a:p>
        </p:txBody>
      </p:sp>
      <p:sp>
        <p:nvSpPr>
          <p:cNvPr id="84" name="sketchy line">
            <a:extLst>
              <a:ext uri="{FF2B5EF4-FFF2-40B4-BE49-F238E27FC236}">
                <a16:creationId xmlns:a16="http://schemas.microsoft.com/office/drawing/2014/main" xmlns="" id="{B2DD41CD-8F47-4F56-AD12-4E2FF76969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181" y="1681544"/>
            <a:ext cx="1069848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xmlns="" id="{90CA6E84-F6E6-4C85-8A94-F5D03C825C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5461903"/>
              </p:ext>
            </p:extLst>
          </p:nvPr>
        </p:nvGraphicFramePr>
        <p:xfrm>
          <a:off x="558180" y="1708421"/>
          <a:ext cx="6719872" cy="484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SDG Logo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D9EFFA"/>
              </a:clrFrom>
              <a:clrTo>
                <a:srgbClr val="D9EFFA">
                  <a:alpha val="0"/>
                </a:srgbClr>
              </a:clrTo>
            </a:clrChange>
          </a:blip>
          <a:srcRect b="7692"/>
          <a:stretch>
            <a:fillRect/>
          </a:stretch>
        </p:blipFill>
        <p:spPr>
          <a:xfrm>
            <a:off x="10820400" y="1"/>
            <a:ext cx="990600" cy="91439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7F7F-96DD-4C73-9B02-0D89F71C95CE}" type="slidenum">
              <a:rPr lang="en-IN" smtClean="0"/>
              <a:pPr/>
              <a:t>9</a:t>
            </a:fld>
            <a:endParaRPr lang="en-IN"/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5993" y="1872459"/>
            <a:ext cx="3810294" cy="431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98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1688</Words>
  <Application>Microsoft Office PowerPoint</Application>
  <PresentationFormat>Custom</PresentationFormat>
  <Paragraphs>389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Office Theme</vt:lpstr>
      <vt:lpstr>PowerPoint Presentation</vt:lpstr>
      <vt:lpstr>Institutional Mechanism: </vt:lpstr>
      <vt:lpstr>Implementation Mechanism</vt:lpstr>
      <vt:lpstr>PowerPoint Presentation</vt:lpstr>
      <vt:lpstr>OSIF 2.0</vt:lpstr>
      <vt:lpstr>PowerPoint Presentation</vt:lpstr>
      <vt:lpstr>PowerPoint Presentation</vt:lpstr>
      <vt:lpstr>PowerPoint Presentation</vt:lpstr>
      <vt:lpstr>SDG Budget in Odisha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Capacity Building</vt:lpstr>
      <vt:lpstr>Way Forward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Prashanta</dc:creator>
  <cp:lastModifiedBy>USER1</cp:lastModifiedBy>
  <cp:revision>136</cp:revision>
  <cp:lastPrinted>2022-05-28T05:45:04Z</cp:lastPrinted>
  <dcterms:created xsi:type="dcterms:W3CDTF">2022-04-28T07:35:44Z</dcterms:created>
  <dcterms:modified xsi:type="dcterms:W3CDTF">2022-05-30T03:36:55Z</dcterms:modified>
</cp:coreProperties>
</file>